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handoutMasterIdLst>
    <p:handoutMasterId r:id="rId32"/>
  </p:handoutMasterIdLst>
  <p:sldIdLst>
    <p:sldId id="256" r:id="rId3"/>
    <p:sldId id="279" r:id="rId4"/>
    <p:sldId id="280" r:id="rId5"/>
    <p:sldId id="288" r:id="rId6"/>
    <p:sldId id="257" r:id="rId7"/>
    <p:sldId id="258" r:id="rId8"/>
    <p:sldId id="259" r:id="rId9"/>
    <p:sldId id="260" r:id="rId10"/>
    <p:sldId id="261" r:id="rId11"/>
    <p:sldId id="267" r:id="rId12"/>
    <p:sldId id="268" r:id="rId13"/>
    <p:sldId id="269" r:id="rId14"/>
    <p:sldId id="270" r:id="rId15"/>
    <p:sldId id="281" r:id="rId16"/>
    <p:sldId id="271" r:id="rId17"/>
    <p:sldId id="272" r:id="rId18"/>
    <p:sldId id="278" r:id="rId19"/>
    <p:sldId id="273" r:id="rId20"/>
    <p:sldId id="282" r:id="rId21"/>
    <p:sldId id="274" r:id="rId22"/>
    <p:sldId id="283" r:id="rId23"/>
    <p:sldId id="284" r:id="rId24"/>
    <p:sldId id="285" r:id="rId25"/>
    <p:sldId id="275" r:id="rId26"/>
    <p:sldId id="286" r:id="rId27"/>
    <p:sldId id="276" r:id="rId28"/>
    <p:sldId id="277" r:id="rId29"/>
    <p:sldId id="287" r:id="rId30"/>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50" autoAdjust="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5D7E045E-70C7-4114-81C4-FB6607E17678}" type="datetimeFigureOut">
              <a:rPr lang="en-US" smtClean="0"/>
              <a:t>8/15/2014</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D240E944-8CB2-4EDB-AAAB-D05FDDC616BC}" type="slidenum">
              <a:rPr lang="en-US" smtClean="0"/>
              <a:t>‹#›</a:t>
            </a:fld>
            <a:endParaRPr lang="en-US"/>
          </a:p>
        </p:txBody>
      </p:sp>
    </p:spTree>
    <p:extLst>
      <p:ext uri="{BB962C8B-B14F-4D97-AF65-F5344CB8AC3E}">
        <p14:creationId xmlns:p14="http://schemas.microsoft.com/office/powerpoint/2010/main" val="3230556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65138"/>
          </a:xfrm>
          <a:prstGeom prst="rect">
            <a:avLst/>
          </a:prstGeom>
        </p:spPr>
        <p:txBody>
          <a:bodyPr vert="horz" lIns="91440" tIns="45720" rIns="91440" bIns="45720" rtlCol="0"/>
          <a:lstStyle>
            <a:lvl1pPr algn="r">
              <a:defRPr sz="1200"/>
            </a:lvl1pPr>
          </a:lstStyle>
          <a:p>
            <a:fld id="{9C4E11A7-7028-416A-9D49-1459BCF77E80}" type="datetimeFigureOut">
              <a:rPr lang="en-US" smtClean="0"/>
              <a:t>8/15/2014</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416425"/>
            <a:ext cx="55054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40" tIns="45720" rIns="91440" bIns="45720" rtlCol="0" anchor="b"/>
          <a:lstStyle>
            <a:lvl1pPr algn="r">
              <a:defRPr sz="1200"/>
            </a:lvl1pPr>
          </a:lstStyle>
          <a:p>
            <a:fld id="{2D91B7E1-EEE3-4B77-9613-0936D768BFDA}" type="slidenum">
              <a:rPr lang="en-US" smtClean="0"/>
              <a:t>‹#›</a:t>
            </a:fld>
            <a:endParaRPr lang="en-US"/>
          </a:p>
        </p:txBody>
      </p:sp>
    </p:spTree>
    <p:extLst>
      <p:ext uri="{BB962C8B-B14F-4D97-AF65-F5344CB8AC3E}">
        <p14:creationId xmlns:p14="http://schemas.microsoft.com/office/powerpoint/2010/main" val="2535375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7"/>
          <p:cNvSpPr>
            <a:spLocks noChangeShapeType="1"/>
          </p:cNvSpPr>
          <p:nvPr/>
        </p:nvSpPr>
        <p:spPr bwMode="auto">
          <a:xfrm>
            <a:off x="1905000" y="1219200"/>
            <a:ext cx="0" cy="2057400"/>
          </a:xfrm>
          <a:prstGeom prst="line">
            <a:avLst/>
          </a:prstGeom>
          <a:noFill/>
          <a:ln w="34925">
            <a:solidFill>
              <a:schemeClr val="tx2"/>
            </a:solidFill>
            <a:round/>
            <a:headEnd/>
            <a:tailEnd/>
          </a:ln>
          <a:effectLst/>
        </p:spPr>
        <p:txBody>
          <a:bodyPr/>
          <a:lstStyle/>
          <a:p>
            <a:pPr fontAlgn="base">
              <a:spcBef>
                <a:spcPct val="0"/>
              </a:spcBef>
              <a:spcAft>
                <a:spcPct val="0"/>
              </a:spcAft>
              <a:defRPr/>
            </a:pPr>
            <a:endParaRPr lang="en-US">
              <a:solidFill>
                <a:srgbClr val="336666"/>
              </a:solidFill>
            </a:endParaRPr>
          </a:p>
        </p:txBody>
      </p:sp>
      <p:sp>
        <p:nvSpPr>
          <p:cNvPr id="5" name="Oval 8"/>
          <p:cNvSpPr>
            <a:spLocks noChangeArrowheads="1"/>
          </p:cNvSpPr>
          <p:nvPr/>
        </p:nvSpPr>
        <p:spPr bwMode="auto">
          <a:xfrm>
            <a:off x="163513" y="2103438"/>
            <a:ext cx="347662" cy="347662"/>
          </a:xfrm>
          <a:prstGeom prst="ellipse">
            <a:avLst/>
          </a:prstGeom>
          <a:solidFill>
            <a:schemeClr val="tx1"/>
          </a:solidFill>
          <a:ln w="9525">
            <a:noFill/>
            <a:round/>
            <a:headEnd/>
            <a:tailEnd/>
          </a:ln>
          <a:effectLst/>
        </p:spPr>
        <p:txBody>
          <a:bodyPr wrap="none" anchor="ctr"/>
          <a:lstStyle/>
          <a:p>
            <a:pPr algn="ctr" fontAlgn="base">
              <a:spcBef>
                <a:spcPct val="0"/>
              </a:spcBef>
              <a:spcAft>
                <a:spcPct val="0"/>
              </a:spcAft>
              <a:defRPr/>
            </a:pPr>
            <a:endParaRPr lang="en-US" sz="2400">
              <a:solidFill>
                <a:srgbClr val="336666"/>
              </a:solidFill>
              <a:latin typeface="Times New Roman" pitchFamily="18" charset="0"/>
            </a:endParaRPr>
          </a:p>
        </p:txBody>
      </p:sp>
      <p:sp>
        <p:nvSpPr>
          <p:cNvPr id="6" name="Oval 9"/>
          <p:cNvSpPr>
            <a:spLocks noChangeArrowheads="1"/>
          </p:cNvSpPr>
          <p:nvPr/>
        </p:nvSpPr>
        <p:spPr bwMode="auto">
          <a:xfrm>
            <a:off x="739775" y="2105025"/>
            <a:ext cx="349250" cy="347663"/>
          </a:xfrm>
          <a:prstGeom prst="ellipse">
            <a:avLst/>
          </a:prstGeom>
          <a:solidFill>
            <a:schemeClr val="accent1"/>
          </a:solidFill>
          <a:ln w="9525">
            <a:noFill/>
            <a:round/>
            <a:headEnd/>
            <a:tailEnd/>
          </a:ln>
          <a:effectLst/>
        </p:spPr>
        <p:txBody>
          <a:bodyPr wrap="none" anchor="ctr"/>
          <a:lstStyle/>
          <a:p>
            <a:pPr algn="ctr" fontAlgn="base">
              <a:spcBef>
                <a:spcPct val="0"/>
              </a:spcBef>
              <a:spcAft>
                <a:spcPct val="0"/>
              </a:spcAft>
              <a:defRPr/>
            </a:pPr>
            <a:endParaRPr lang="en-US" sz="2400">
              <a:solidFill>
                <a:srgbClr val="336666"/>
              </a:solidFill>
              <a:latin typeface="Times New Roman" pitchFamily="18" charset="0"/>
            </a:endParaRPr>
          </a:p>
        </p:txBody>
      </p:sp>
      <p:sp>
        <p:nvSpPr>
          <p:cNvPr id="7" name="Oval 10"/>
          <p:cNvSpPr>
            <a:spLocks noChangeArrowheads="1"/>
          </p:cNvSpPr>
          <p:nvPr/>
        </p:nvSpPr>
        <p:spPr bwMode="auto">
          <a:xfrm>
            <a:off x="1317625" y="2105025"/>
            <a:ext cx="347663" cy="347663"/>
          </a:xfrm>
          <a:prstGeom prst="ellipse">
            <a:avLst/>
          </a:prstGeom>
          <a:solidFill>
            <a:schemeClr val="accent2"/>
          </a:solidFill>
          <a:ln w="9525">
            <a:noFill/>
            <a:round/>
            <a:headEnd/>
            <a:tailEnd/>
          </a:ln>
          <a:effectLst/>
        </p:spPr>
        <p:txBody>
          <a:bodyPr wrap="none" anchor="ctr"/>
          <a:lstStyle/>
          <a:p>
            <a:pPr algn="ctr" fontAlgn="base">
              <a:spcBef>
                <a:spcPct val="0"/>
              </a:spcBef>
              <a:spcAft>
                <a:spcPct val="0"/>
              </a:spcAft>
              <a:defRPr/>
            </a:pPr>
            <a:endParaRPr lang="en-US" sz="2400">
              <a:solidFill>
                <a:srgbClr val="336666"/>
              </a:solidFill>
              <a:latin typeface="Times New Roman" pitchFamily="18" charset="0"/>
            </a:endParaRPr>
          </a:p>
        </p:txBody>
      </p:sp>
      <p:sp>
        <p:nvSpPr>
          <p:cNvPr id="39938" name="Rectangle 2"/>
          <p:cNvSpPr>
            <a:spLocks noGrp="1" noChangeArrowheads="1"/>
          </p:cNvSpPr>
          <p:nvPr>
            <p:ph type="ctrTitle"/>
          </p:nvPr>
        </p:nvSpPr>
        <p:spPr>
          <a:xfrm>
            <a:off x="2133600" y="1371600"/>
            <a:ext cx="6477000" cy="1752600"/>
          </a:xfrm>
        </p:spPr>
        <p:txBody>
          <a:bodyPr/>
          <a:lstStyle>
            <a:lvl1pPr>
              <a:defRPr sz="5400"/>
            </a:lvl1pPr>
          </a:lstStyle>
          <a:p>
            <a:r>
              <a:rPr lang="en-US"/>
              <a:t>Click to edit Master title style</a:t>
            </a:r>
          </a:p>
        </p:txBody>
      </p:sp>
      <p:sp>
        <p:nvSpPr>
          <p:cNvPr id="39939" name="Rectangle 3"/>
          <p:cNvSpPr>
            <a:spLocks noGrp="1" noChangeArrowheads="1"/>
          </p:cNvSpPr>
          <p:nvPr>
            <p:ph type="subTitle" idx="1"/>
          </p:nvPr>
        </p:nvSpPr>
        <p:spPr>
          <a:xfrm>
            <a:off x="2133600" y="3733800"/>
            <a:ext cx="6477000" cy="1981200"/>
          </a:xfrm>
        </p:spPr>
        <p:txBody>
          <a:bodyPr/>
          <a:lstStyle>
            <a:lvl1pPr marL="0" indent="0">
              <a:buFont typeface="Wingdings" pitchFamily="2" charset="2"/>
              <a:buNone/>
              <a:defRPr/>
            </a:lvl1pPr>
          </a:lstStyle>
          <a:p>
            <a:r>
              <a:rPr lang="en-US"/>
              <a:t>Click to edit Master subtitle style</a:t>
            </a:r>
          </a:p>
        </p:txBody>
      </p:sp>
      <p:sp>
        <p:nvSpPr>
          <p:cNvPr id="8" name="Rectangle 4"/>
          <p:cNvSpPr>
            <a:spLocks noGrp="1" noChangeArrowheads="1"/>
          </p:cNvSpPr>
          <p:nvPr>
            <p:ph type="dt" sz="half" idx="10"/>
          </p:nvPr>
        </p:nvSpPr>
        <p:spPr>
          <a:xfrm>
            <a:off x="7086600" y="6248400"/>
            <a:ext cx="1524000" cy="457200"/>
          </a:xfrm>
        </p:spPr>
        <p:txBody>
          <a:bodyPr/>
          <a:lstStyle>
            <a:lvl1pPr>
              <a:defRPr smtClean="0"/>
            </a:lvl1pPr>
          </a:lstStyle>
          <a:p>
            <a:pPr>
              <a:defRPr/>
            </a:pPr>
            <a:endParaRPr lang="en-US">
              <a:solidFill>
                <a:srgbClr val="336666"/>
              </a:solidFill>
            </a:endParaRPr>
          </a:p>
        </p:txBody>
      </p:sp>
      <p:sp>
        <p:nvSpPr>
          <p:cNvPr id="9" name="Rectangle 5"/>
          <p:cNvSpPr>
            <a:spLocks noGrp="1" noChangeArrowheads="1"/>
          </p:cNvSpPr>
          <p:nvPr>
            <p:ph type="ftr" sz="quarter" idx="11"/>
          </p:nvPr>
        </p:nvSpPr>
        <p:spPr>
          <a:xfrm>
            <a:off x="3810000" y="6248400"/>
            <a:ext cx="2895600" cy="457200"/>
          </a:xfrm>
        </p:spPr>
        <p:txBody>
          <a:bodyPr/>
          <a:lstStyle>
            <a:lvl1pPr>
              <a:defRPr smtClean="0"/>
            </a:lvl1pPr>
          </a:lstStyle>
          <a:p>
            <a:pPr>
              <a:defRPr/>
            </a:pPr>
            <a:endParaRPr lang="en-US">
              <a:solidFill>
                <a:srgbClr val="336666"/>
              </a:solidFill>
            </a:endParaRPr>
          </a:p>
        </p:txBody>
      </p:sp>
      <p:sp>
        <p:nvSpPr>
          <p:cNvPr id="10" name="Rectangle 6"/>
          <p:cNvSpPr>
            <a:spLocks noGrp="1" noChangeArrowheads="1"/>
          </p:cNvSpPr>
          <p:nvPr>
            <p:ph type="sldNum" sz="quarter" idx="12"/>
          </p:nvPr>
        </p:nvSpPr>
        <p:spPr>
          <a:xfrm>
            <a:off x="2209800" y="6248400"/>
            <a:ext cx="1219200" cy="457200"/>
          </a:xfrm>
        </p:spPr>
        <p:txBody>
          <a:bodyPr/>
          <a:lstStyle>
            <a:lvl1pPr>
              <a:defRPr smtClean="0"/>
            </a:lvl1pPr>
          </a:lstStyle>
          <a:p>
            <a:pPr>
              <a:defRPr/>
            </a:pPr>
            <a:fld id="{61060497-FCC3-4078-BD72-D38D49C57D89}"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3822452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D0B11C6-6A2A-4279-A4D4-35CF0B65DD06}"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135240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90500"/>
            <a:ext cx="1752600" cy="5829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0" y="190500"/>
            <a:ext cx="51054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25AED85-CDFD-4691-946D-C4504E9FFD03}"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1414274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FD790EE-A7DE-45AD-B945-30E4F2F52D3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680161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34C9B91-B81E-453B-9B4D-F132242173E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360816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E3B4E36-88C3-4F16-A346-6BDCA3BC5DE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34263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9A81EAF-9046-43F3-A721-BB15E46F680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73081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0284E64-34FA-4709-915C-A9027C451EC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4567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D7CEE1B-0094-4900-9518-0995D58DBF5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50115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B4406E2-4AB6-4DAD-A552-B23E1CED85A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4666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C8C47D2-F6EA-4850-AB95-5F2BD0514D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5724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6DFD218-330A-4F34-9453-BADF1B48B645}"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13956730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B6ED54F-1CA7-4C58-96C2-34601D31E05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190916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79AB923-69D8-438B-B51C-179C298B546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897662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54158B1-7B3F-4E7D-8D3F-D53A6A403BE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602134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72BC09E-880F-4441-95F9-5E0C8C02789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16679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A301544-DA07-4352-8DA9-39A425702044}"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35075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4B017C3-FF74-45E8-B3F2-D28D02C16B5A}"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2592782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51AF66-5F9C-4900-AA72-9EF244B5AA41}"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88669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D64A981-57A4-4F38-B2D5-5A031DAF0736}"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2731480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78881804-710D-4F99-81A8-8AB0F922AA4F}"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1678194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12E686D-FB55-4A92-B410-7CD01A984A21}"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3080025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3366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3366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D3BBC9B-D9BF-4455-B4AE-BC1E27F1E0D4}" type="slidenum">
              <a:rPr lang="en-US">
                <a:solidFill>
                  <a:srgbClr val="336666"/>
                </a:solidFill>
              </a:rPr>
              <a:pPr>
                <a:defRPr/>
              </a:pPr>
              <a:t>‹#›</a:t>
            </a:fld>
            <a:endParaRPr lang="en-US">
              <a:solidFill>
                <a:srgbClr val="336666"/>
              </a:solidFill>
            </a:endParaRPr>
          </a:p>
        </p:txBody>
      </p:sp>
    </p:spTree>
    <p:extLst>
      <p:ext uri="{BB962C8B-B14F-4D97-AF65-F5344CB8AC3E}">
        <p14:creationId xmlns:p14="http://schemas.microsoft.com/office/powerpoint/2010/main" val="2581040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524000" y="190500"/>
            <a:ext cx="7010400"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1524000" y="1905000"/>
            <a:ext cx="7010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8916" name="Rectangle 4"/>
          <p:cNvSpPr>
            <a:spLocks noGrp="1" noChangeArrowheads="1"/>
          </p:cNvSpPr>
          <p:nvPr>
            <p:ph type="dt" sz="half" idx="2"/>
          </p:nvPr>
        </p:nvSpPr>
        <p:spPr bwMode="auto">
          <a:xfrm>
            <a:off x="66294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pPr fontAlgn="base">
              <a:spcBef>
                <a:spcPct val="0"/>
              </a:spcBef>
              <a:spcAft>
                <a:spcPct val="0"/>
              </a:spcAft>
              <a:defRPr/>
            </a:pPr>
            <a:endParaRPr lang="en-US">
              <a:solidFill>
                <a:srgbClr val="336666"/>
              </a:solidFill>
            </a:endParaRPr>
          </a:p>
        </p:txBody>
      </p:sp>
      <p:sp>
        <p:nvSpPr>
          <p:cNvPr id="38917" name="Rectangle 5"/>
          <p:cNvSpPr>
            <a:spLocks noGrp="1" noChangeArrowheads="1"/>
          </p:cNvSpPr>
          <p:nvPr>
            <p:ph type="ftr" sz="quarter" idx="3"/>
          </p:nvPr>
        </p:nvSpPr>
        <p:spPr bwMode="auto">
          <a:xfrm>
            <a:off x="32766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vl1pPr>
          </a:lstStyle>
          <a:p>
            <a:pPr fontAlgn="base">
              <a:spcBef>
                <a:spcPct val="0"/>
              </a:spcBef>
              <a:spcAft>
                <a:spcPct val="0"/>
              </a:spcAft>
              <a:defRPr/>
            </a:pPr>
            <a:endParaRPr lang="en-US">
              <a:solidFill>
                <a:srgbClr val="336666"/>
              </a:solidFill>
            </a:endParaRPr>
          </a:p>
        </p:txBody>
      </p:sp>
      <p:sp>
        <p:nvSpPr>
          <p:cNvPr id="38918" name="Rectangle 6"/>
          <p:cNvSpPr>
            <a:spLocks noGrp="1" noChangeArrowheads="1"/>
          </p:cNvSpPr>
          <p:nvPr>
            <p:ph type="sldNum" sz="quarter" idx="4"/>
          </p:nvPr>
        </p:nvSpPr>
        <p:spPr bwMode="auto">
          <a:xfrm>
            <a:off x="1524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fld id="{23C37894-19FB-4564-9B66-948F4B824DDD}" type="slidenum">
              <a:rPr lang="en-US">
                <a:solidFill>
                  <a:srgbClr val="336666"/>
                </a:solidFill>
              </a:rPr>
              <a:pPr fontAlgn="base">
                <a:spcBef>
                  <a:spcPct val="0"/>
                </a:spcBef>
                <a:spcAft>
                  <a:spcPct val="0"/>
                </a:spcAft>
                <a:defRPr/>
              </a:pPr>
              <a:t>‹#›</a:t>
            </a:fld>
            <a:endParaRPr lang="en-US">
              <a:solidFill>
                <a:srgbClr val="336666"/>
              </a:solidFill>
            </a:endParaRPr>
          </a:p>
        </p:txBody>
      </p:sp>
      <p:sp>
        <p:nvSpPr>
          <p:cNvPr id="38919" name="Line 7"/>
          <p:cNvSpPr>
            <a:spLocks noChangeShapeType="1"/>
          </p:cNvSpPr>
          <p:nvPr/>
        </p:nvSpPr>
        <p:spPr bwMode="auto">
          <a:xfrm flipV="1">
            <a:off x="1371600" y="304800"/>
            <a:ext cx="0" cy="1295400"/>
          </a:xfrm>
          <a:prstGeom prst="line">
            <a:avLst/>
          </a:prstGeom>
          <a:noFill/>
          <a:ln w="38100">
            <a:solidFill>
              <a:schemeClr val="tx2"/>
            </a:solidFill>
            <a:round/>
            <a:headEnd/>
            <a:tailEnd/>
          </a:ln>
          <a:effectLst/>
        </p:spPr>
        <p:txBody>
          <a:bodyPr/>
          <a:lstStyle/>
          <a:p>
            <a:pPr fontAlgn="base">
              <a:spcBef>
                <a:spcPct val="0"/>
              </a:spcBef>
              <a:spcAft>
                <a:spcPct val="0"/>
              </a:spcAft>
              <a:defRPr/>
            </a:pPr>
            <a:endParaRPr lang="en-US">
              <a:solidFill>
                <a:srgbClr val="336666"/>
              </a:solidFill>
            </a:endParaRPr>
          </a:p>
        </p:txBody>
      </p:sp>
      <p:sp>
        <p:nvSpPr>
          <p:cNvPr id="38920" name="Oval 8"/>
          <p:cNvSpPr>
            <a:spLocks noChangeArrowheads="1"/>
          </p:cNvSpPr>
          <p:nvPr/>
        </p:nvSpPr>
        <p:spPr bwMode="auto">
          <a:xfrm>
            <a:off x="152400" y="838200"/>
            <a:ext cx="228600" cy="228600"/>
          </a:xfrm>
          <a:prstGeom prst="ellipse">
            <a:avLst/>
          </a:prstGeom>
          <a:solidFill>
            <a:schemeClr val="tx1"/>
          </a:solidFill>
          <a:ln w="9525">
            <a:noFill/>
            <a:round/>
            <a:headEnd/>
            <a:tailEnd/>
          </a:ln>
          <a:effectLst/>
        </p:spPr>
        <p:txBody>
          <a:bodyPr wrap="none" anchor="ctr"/>
          <a:lstStyle/>
          <a:p>
            <a:pPr algn="ctr" fontAlgn="base">
              <a:spcBef>
                <a:spcPct val="0"/>
              </a:spcBef>
              <a:spcAft>
                <a:spcPct val="0"/>
              </a:spcAft>
              <a:defRPr/>
            </a:pPr>
            <a:endParaRPr lang="en-US" sz="2400">
              <a:solidFill>
                <a:srgbClr val="336666"/>
              </a:solidFill>
              <a:latin typeface="Times New Roman" pitchFamily="18" charset="0"/>
            </a:endParaRPr>
          </a:p>
        </p:txBody>
      </p:sp>
      <p:sp>
        <p:nvSpPr>
          <p:cNvPr id="38921" name="Oval 9"/>
          <p:cNvSpPr>
            <a:spLocks noChangeArrowheads="1"/>
          </p:cNvSpPr>
          <p:nvPr/>
        </p:nvSpPr>
        <p:spPr bwMode="auto">
          <a:xfrm>
            <a:off x="539750" y="838200"/>
            <a:ext cx="228600" cy="228600"/>
          </a:xfrm>
          <a:prstGeom prst="ellipse">
            <a:avLst/>
          </a:prstGeom>
          <a:solidFill>
            <a:schemeClr val="accent1"/>
          </a:solidFill>
          <a:ln w="9525">
            <a:noFill/>
            <a:round/>
            <a:headEnd/>
            <a:tailEnd/>
          </a:ln>
          <a:effectLst/>
        </p:spPr>
        <p:txBody>
          <a:bodyPr wrap="none" anchor="ctr"/>
          <a:lstStyle/>
          <a:p>
            <a:pPr algn="ctr" fontAlgn="base">
              <a:spcBef>
                <a:spcPct val="0"/>
              </a:spcBef>
              <a:spcAft>
                <a:spcPct val="0"/>
              </a:spcAft>
              <a:defRPr/>
            </a:pPr>
            <a:endParaRPr lang="en-US" sz="2400">
              <a:solidFill>
                <a:srgbClr val="336666"/>
              </a:solidFill>
              <a:latin typeface="Times New Roman" pitchFamily="18" charset="0"/>
            </a:endParaRPr>
          </a:p>
        </p:txBody>
      </p:sp>
      <p:sp>
        <p:nvSpPr>
          <p:cNvPr id="38922" name="Oval 10"/>
          <p:cNvSpPr>
            <a:spLocks noChangeArrowheads="1"/>
          </p:cNvSpPr>
          <p:nvPr/>
        </p:nvSpPr>
        <p:spPr bwMode="auto">
          <a:xfrm>
            <a:off x="927100" y="838200"/>
            <a:ext cx="228600" cy="228600"/>
          </a:xfrm>
          <a:prstGeom prst="ellipse">
            <a:avLst/>
          </a:prstGeom>
          <a:solidFill>
            <a:schemeClr val="accent2"/>
          </a:solidFill>
          <a:ln w="9525">
            <a:noFill/>
            <a:round/>
            <a:headEnd/>
            <a:tailEnd/>
          </a:ln>
          <a:effectLst/>
        </p:spPr>
        <p:txBody>
          <a:bodyPr wrap="none" anchor="ctr"/>
          <a:lstStyle/>
          <a:p>
            <a:pPr algn="ctr" fontAlgn="base">
              <a:spcBef>
                <a:spcPct val="0"/>
              </a:spcBef>
              <a:spcAft>
                <a:spcPct val="0"/>
              </a:spcAft>
              <a:defRPr/>
            </a:pPr>
            <a:endParaRPr lang="en-US" sz="2400">
              <a:solidFill>
                <a:srgbClr val="336666"/>
              </a:solidFill>
              <a:latin typeface="Times New Roman" pitchFamily="18" charset="0"/>
            </a:endParaRPr>
          </a:p>
        </p:txBody>
      </p:sp>
    </p:spTree>
    <p:extLst>
      <p:ext uri="{BB962C8B-B14F-4D97-AF65-F5344CB8AC3E}">
        <p14:creationId xmlns:p14="http://schemas.microsoft.com/office/powerpoint/2010/main" val="6875506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pitchFamily="34" charset="0"/>
        </a:defRPr>
      </a:lvl2pPr>
      <a:lvl3pPr algn="l" rtl="0" eaLnBrk="0" fontAlgn="base" hangingPunct="0">
        <a:spcBef>
          <a:spcPct val="0"/>
        </a:spcBef>
        <a:spcAft>
          <a:spcPct val="0"/>
        </a:spcAft>
        <a:defRPr sz="4200">
          <a:solidFill>
            <a:schemeClr val="tx2"/>
          </a:solidFill>
          <a:latin typeface="Arial" pitchFamily="34" charset="0"/>
        </a:defRPr>
      </a:lvl3pPr>
      <a:lvl4pPr algn="l" rtl="0" eaLnBrk="0" fontAlgn="base" hangingPunct="0">
        <a:spcBef>
          <a:spcPct val="0"/>
        </a:spcBef>
        <a:spcAft>
          <a:spcPct val="0"/>
        </a:spcAft>
        <a:defRPr sz="4200">
          <a:solidFill>
            <a:schemeClr val="tx2"/>
          </a:solidFill>
          <a:latin typeface="Arial" pitchFamily="34" charset="0"/>
        </a:defRPr>
      </a:lvl4pPr>
      <a:lvl5pPr algn="l" rtl="0" eaLnBrk="0" fontAlgn="base" hangingPunct="0">
        <a:spcBef>
          <a:spcPct val="0"/>
        </a:spcBef>
        <a:spcAft>
          <a:spcPct val="0"/>
        </a:spcAft>
        <a:defRPr sz="4200">
          <a:solidFill>
            <a:schemeClr val="tx2"/>
          </a:solidFill>
          <a:latin typeface="Arial" pitchFamily="34" charset="0"/>
        </a:defRPr>
      </a:lvl5pPr>
      <a:lvl6pPr marL="457200" algn="l" rtl="0" fontAlgn="base">
        <a:spcBef>
          <a:spcPct val="0"/>
        </a:spcBef>
        <a:spcAft>
          <a:spcPct val="0"/>
        </a:spcAft>
        <a:defRPr sz="4200">
          <a:solidFill>
            <a:schemeClr val="tx2"/>
          </a:solidFill>
          <a:latin typeface="Arial" pitchFamily="34" charset="0"/>
        </a:defRPr>
      </a:lvl6pPr>
      <a:lvl7pPr marL="914400" algn="l" rtl="0" fontAlgn="base">
        <a:spcBef>
          <a:spcPct val="0"/>
        </a:spcBef>
        <a:spcAft>
          <a:spcPct val="0"/>
        </a:spcAft>
        <a:defRPr sz="4200">
          <a:solidFill>
            <a:schemeClr val="tx2"/>
          </a:solidFill>
          <a:latin typeface="Arial" pitchFamily="34" charset="0"/>
        </a:defRPr>
      </a:lvl7pPr>
      <a:lvl8pPr marL="1371600" algn="l" rtl="0" fontAlgn="base">
        <a:spcBef>
          <a:spcPct val="0"/>
        </a:spcBef>
        <a:spcAft>
          <a:spcPct val="0"/>
        </a:spcAft>
        <a:defRPr sz="4200">
          <a:solidFill>
            <a:schemeClr val="tx2"/>
          </a:solidFill>
          <a:latin typeface="Arial" pitchFamily="34" charset="0"/>
        </a:defRPr>
      </a:lvl8pPr>
      <a:lvl9pPr marL="1828800" algn="l" rtl="0" fontAlgn="base">
        <a:spcBef>
          <a:spcPct val="0"/>
        </a:spcBef>
        <a:spcAft>
          <a:spcPct val="0"/>
        </a:spcAft>
        <a:defRPr sz="4200">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tx1"/>
        </a:buClr>
        <a:buSzPct val="70000"/>
        <a:buFont typeface="Wingdings" pitchFamily="2" charset="2"/>
        <a:buChar char="¢"/>
        <a:defRPr sz="30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l"/>
        <a:defRPr sz="2800">
          <a:solidFill>
            <a:schemeClr val="tx2"/>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2"/>
          </a:solidFill>
          <a:latin typeface="+mn-lt"/>
        </a:defRPr>
      </a:lvl3pPr>
      <a:lvl4pPr marL="1600200" indent="-228600" algn="l" rtl="0" eaLnBrk="0" fontAlgn="base" hangingPunct="0">
        <a:spcBef>
          <a:spcPct val="20000"/>
        </a:spcBef>
        <a:spcAft>
          <a:spcPct val="0"/>
        </a:spcAft>
        <a:buClr>
          <a:schemeClr val="tx1"/>
        </a:buClr>
        <a:buChar char="•"/>
        <a:defRPr sz="2000">
          <a:solidFill>
            <a:schemeClr val="tx2"/>
          </a:solidFill>
          <a:latin typeface="+mn-lt"/>
        </a:defRPr>
      </a:lvl4pPr>
      <a:lvl5pPr marL="2057400" indent="-228600" algn="l" rtl="0" eaLnBrk="0" fontAlgn="base" hangingPunct="0">
        <a:spcBef>
          <a:spcPct val="20000"/>
        </a:spcBef>
        <a:spcAft>
          <a:spcPct val="0"/>
        </a:spcAft>
        <a:buChar char="•"/>
        <a:defRPr sz="2000">
          <a:solidFill>
            <a:schemeClr val="tx2"/>
          </a:solidFill>
          <a:latin typeface="+mn-lt"/>
        </a:defRPr>
      </a:lvl5pPr>
      <a:lvl6pPr marL="2514600" indent="-228600" algn="l" rtl="0" fontAlgn="base">
        <a:spcBef>
          <a:spcPct val="20000"/>
        </a:spcBef>
        <a:spcAft>
          <a:spcPct val="0"/>
        </a:spcAft>
        <a:buChar char="•"/>
        <a:defRPr sz="2000">
          <a:solidFill>
            <a:schemeClr val="tx2"/>
          </a:solidFill>
          <a:latin typeface="+mn-lt"/>
        </a:defRPr>
      </a:lvl6pPr>
      <a:lvl7pPr marL="2971800" indent="-228600" algn="l" rtl="0" fontAlgn="base">
        <a:spcBef>
          <a:spcPct val="20000"/>
        </a:spcBef>
        <a:spcAft>
          <a:spcPct val="0"/>
        </a:spcAft>
        <a:buChar char="•"/>
        <a:defRPr sz="2000">
          <a:solidFill>
            <a:schemeClr val="tx2"/>
          </a:solidFill>
          <a:latin typeface="+mn-lt"/>
        </a:defRPr>
      </a:lvl7pPr>
      <a:lvl8pPr marL="3429000" indent="-228600" algn="l" rtl="0" fontAlgn="base">
        <a:spcBef>
          <a:spcPct val="20000"/>
        </a:spcBef>
        <a:spcAft>
          <a:spcPct val="0"/>
        </a:spcAft>
        <a:buChar char="•"/>
        <a:defRPr sz="2000">
          <a:solidFill>
            <a:schemeClr val="tx2"/>
          </a:solidFill>
          <a:latin typeface="+mn-lt"/>
        </a:defRPr>
      </a:lvl8pPr>
      <a:lvl9pPr marL="3886200" indent="-228600" algn="l" rtl="0" fontAlgn="base">
        <a:spcBef>
          <a:spcPct val="20000"/>
        </a:spcBef>
        <a:spcAft>
          <a:spcPct val="0"/>
        </a:spcAft>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F52D8C1D-4567-4858-92AB-7E6A01F2ED9E}"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32579303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wmf"/><Relationship Id="rId7" Type="http://schemas.openxmlformats.org/officeDocument/2006/relationships/image" Target="../media/image12.wmf"/><Relationship Id="rId2" Type="http://schemas.openxmlformats.org/officeDocument/2006/relationships/image" Target="../media/image7.wmf"/><Relationship Id="rId1" Type="http://schemas.openxmlformats.org/officeDocument/2006/relationships/slideLayout" Target="../slideLayouts/slideLayout13.xml"/><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Research</a:t>
            </a:r>
            <a:endParaRPr lang="en-US" dirty="0"/>
          </a:p>
        </p:txBody>
      </p:sp>
      <p:sp>
        <p:nvSpPr>
          <p:cNvPr id="3" name="Subtitle 2"/>
          <p:cNvSpPr>
            <a:spLocks noGrp="1"/>
          </p:cNvSpPr>
          <p:nvPr>
            <p:ph type="subTitle" idx="1"/>
          </p:nvPr>
        </p:nvSpPr>
        <p:spPr/>
        <p:txBody>
          <a:bodyPr/>
          <a:lstStyle/>
          <a:p>
            <a:r>
              <a:rPr lang="en-US" dirty="0" smtClean="0"/>
              <a:t>Across the curriculums</a:t>
            </a:r>
            <a:endParaRPr lang="en-US" dirty="0"/>
          </a:p>
        </p:txBody>
      </p:sp>
      <p:sp>
        <p:nvSpPr>
          <p:cNvPr id="4" name="Footer Placeholder 3"/>
          <p:cNvSpPr>
            <a:spLocks noGrp="1"/>
          </p:cNvSpPr>
          <p:nvPr>
            <p:ph type="ftr" sz="quarter" idx="11"/>
          </p:nvPr>
        </p:nvSpPr>
        <p:spPr>
          <a:xfrm>
            <a:off x="5334000" y="5943600"/>
            <a:ext cx="2895600" cy="457200"/>
          </a:xfrm>
        </p:spPr>
        <p:txBody>
          <a:bodyPr/>
          <a:lstStyle/>
          <a:p>
            <a:pPr>
              <a:defRPr/>
            </a:pPr>
            <a:r>
              <a:rPr lang="en-US" sz="1400" dirty="0" smtClean="0">
                <a:solidFill>
                  <a:srgbClr val="336666"/>
                </a:solidFill>
              </a:rPr>
              <a:t>by Tiffany Stephens</a:t>
            </a:r>
            <a:endParaRPr lang="en-US" sz="1400" dirty="0">
              <a:solidFill>
                <a:srgbClr val="336666"/>
              </a:solidFill>
            </a:endParaRPr>
          </a:p>
        </p:txBody>
      </p:sp>
    </p:spTree>
    <p:extLst>
      <p:ext uri="{BB962C8B-B14F-4D97-AF65-F5344CB8AC3E}">
        <p14:creationId xmlns:p14="http://schemas.microsoft.com/office/powerpoint/2010/main" val="22017929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304800"/>
            <a:ext cx="8229600" cy="1143000"/>
          </a:xfrm>
        </p:spPr>
        <p:txBody>
          <a:bodyPr/>
          <a:lstStyle/>
          <a:p>
            <a:pPr eaLnBrk="1" hangingPunct="1"/>
            <a:r>
              <a:rPr lang="en-US" altLang="en-US" dirty="0" smtClean="0"/>
              <a:t>Connect</a:t>
            </a:r>
          </a:p>
        </p:txBody>
      </p:sp>
      <p:sp>
        <p:nvSpPr>
          <p:cNvPr id="8195" name="Rectangle 3"/>
          <p:cNvSpPr>
            <a:spLocks noGrp="1" noChangeArrowheads="1"/>
          </p:cNvSpPr>
          <p:nvPr>
            <p:ph type="body" idx="1"/>
          </p:nvPr>
        </p:nvSpPr>
        <p:spPr/>
        <p:txBody>
          <a:bodyPr/>
          <a:lstStyle/>
          <a:p>
            <a:pPr eaLnBrk="1" hangingPunct="1">
              <a:buFontTx/>
              <a:buNone/>
            </a:pPr>
            <a:endParaRPr lang="en-US" altLang="en-US" dirty="0" smtClean="0"/>
          </a:p>
          <a:p>
            <a:pPr eaLnBrk="1" hangingPunct="1"/>
            <a:r>
              <a:rPr lang="en-US" altLang="en-US" dirty="0" smtClean="0"/>
              <a:t>Connect the topic to yourself and your experience and to any background knowledge you already have.</a:t>
            </a:r>
          </a:p>
        </p:txBody>
      </p:sp>
      <p:pic>
        <p:nvPicPr>
          <p:cNvPr id="8196" name="Picture 4" descr="j0197588[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0800" y="4191000"/>
            <a:ext cx="401955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57786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38" name="Group 50"/>
          <p:cNvGraphicFramePr>
            <a:graphicFrameLocks noGrp="1"/>
          </p:cNvGraphicFramePr>
          <p:nvPr>
            <p:ph/>
            <p:extLst>
              <p:ext uri="{D42A27DB-BD31-4B8C-83A1-F6EECF244321}">
                <p14:modId xmlns:p14="http://schemas.microsoft.com/office/powerpoint/2010/main" val="3444596891"/>
              </p:ext>
            </p:extLst>
          </p:nvPr>
        </p:nvGraphicFramePr>
        <p:xfrm>
          <a:off x="457200" y="274638"/>
          <a:ext cx="8229600" cy="5897562"/>
        </p:xfrm>
        <a:graphic>
          <a:graphicData uri="http://schemas.openxmlformats.org/drawingml/2006/table">
            <a:tbl>
              <a:tblPr/>
              <a:tblGrid>
                <a:gridCol w="2160588"/>
                <a:gridCol w="3071812"/>
                <a:gridCol w="2997200"/>
              </a:tblGrid>
              <a:tr h="15922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Rockwell" pitchFamily="18" charset="0"/>
                          <a:cs typeface="Times New Roman" pitchFamily="18" charset="0"/>
                        </a:rPr>
                        <a:t>What I KNOW</a:t>
                      </a:r>
                      <a:endParaRPr kumimoji="0" lang="en-US" sz="1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Rockwell" pitchFamily="18" charset="0"/>
                          <a:cs typeface="Times New Roman" pitchFamily="18" charset="0"/>
                        </a:rPr>
                        <a:t>WHAT I WANT to know</a:t>
                      </a: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Rockwell" pitchFamily="18" charset="0"/>
                          <a:cs typeface="Times New Roman" pitchFamily="18" charset="0"/>
                        </a:rPr>
                        <a:t>What I LEARNED</a:t>
                      </a:r>
                      <a:endParaRPr kumimoji="0" lang="en-US" sz="1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052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32" name="Text Box 48"/>
          <p:cNvSpPr txBox="1">
            <a:spLocks noChangeArrowheads="1"/>
          </p:cNvSpPr>
          <p:nvPr/>
        </p:nvSpPr>
        <p:spPr bwMode="auto">
          <a:xfrm>
            <a:off x="593725" y="3084513"/>
            <a:ext cx="8016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endParaRPr lang="en-US" altLang="en-US">
              <a:solidFill>
                <a:srgbClr val="000000"/>
              </a:solidFill>
            </a:endParaRPr>
          </a:p>
        </p:txBody>
      </p:sp>
    </p:spTree>
    <p:extLst>
      <p:ext uri="{BB962C8B-B14F-4D97-AF65-F5344CB8AC3E}">
        <p14:creationId xmlns:p14="http://schemas.microsoft.com/office/powerpoint/2010/main" val="32172631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smtClean="0"/>
              <a:t>Wonder</a:t>
            </a:r>
          </a:p>
        </p:txBody>
      </p:sp>
      <p:sp>
        <p:nvSpPr>
          <p:cNvPr id="10243" name="Rectangle 3"/>
          <p:cNvSpPr>
            <a:spLocks noGrp="1" noChangeArrowheads="1"/>
          </p:cNvSpPr>
          <p:nvPr>
            <p:ph type="body" idx="1"/>
          </p:nvPr>
        </p:nvSpPr>
        <p:spPr>
          <a:xfrm>
            <a:off x="419100" y="1371600"/>
            <a:ext cx="8229600" cy="4525963"/>
          </a:xfrm>
        </p:spPr>
        <p:txBody>
          <a:bodyPr/>
          <a:lstStyle/>
          <a:p>
            <a:pPr eaLnBrk="1" hangingPunct="1"/>
            <a:r>
              <a:rPr lang="en-US" altLang="en-US" dirty="0" smtClean="0"/>
              <a:t>This is the step when students begin to develop their research question, or, if you have given the students a topic or question, students begin to make hypotheses and predictions.  It may take a little “</a:t>
            </a:r>
            <a:r>
              <a:rPr lang="en-US" altLang="en-US" dirty="0" err="1" smtClean="0"/>
              <a:t>presearch</a:t>
            </a:r>
            <a:r>
              <a:rPr lang="en-US" altLang="en-US" dirty="0" smtClean="0"/>
              <a:t>” for students to develop good questions.</a:t>
            </a:r>
          </a:p>
        </p:txBody>
      </p:sp>
      <p:pic>
        <p:nvPicPr>
          <p:cNvPr id="10244" name="Picture 4" descr="j0404263[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4495800"/>
            <a:ext cx="1905000" cy="1632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43522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741363" y="436563"/>
            <a:ext cx="7640637"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altLang="en-US" sz="1600" b="1">
                <a:solidFill>
                  <a:srgbClr val="000000"/>
                </a:solidFill>
                <a:latin typeface="Franklin Gothic Book" pitchFamily="34" charset="0"/>
                <a:cs typeface="Times New Roman" pitchFamily="18" charset="0"/>
              </a:rPr>
              <a:t>Bloom’s</a:t>
            </a:r>
            <a:endParaRPr lang="en-US" altLang="en-US" sz="1100">
              <a:solidFill>
                <a:srgbClr val="000000"/>
              </a:solidFill>
            </a:endParaRPr>
          </a:p>
          <a:p>
            <a:pPr algn="ctr" fontAlgn="base">
              <a:spcBef>
                <a:spcPct val="0"/>
              </a:spcBef>
              <a:spcAft>
                <a:spcPct val="0"/>
              </a:spcAft>
            </a:pPr>
            <a:r>
              <a:rPr lang="en-US" altLang="en-US" sz="1600" b="1">
                <a:solidFill>
                  <a:srgbClr val="000000"/>
                </a:solidFill>
                <a:latin typeface="Franklin Gothic Book" pitchFamily="34" charset="0"/>
                <a:cs typeface="Times New Roman" pitchFamily="18" charset="0"/>
              </a:rPr>
              <a:t>Levels of Questioning</a:t>
            </a:r>
            <a:endParaRPr lang="en-US" altLang="en-US" sz="1100">
              <a:solidFill>
                <a:srgbClr val="000000"/>
              </a:solidFill>
            </a:endParaRPr>
          </a:p>
          <a:p>
            <a:pPr fontAlgn="base">
              <a:spcBef>
                <a:spcPct val="0"/>
              </a:spcBef>
              <a:spcAft>
                <a:spcPct val="0"/>
              </a:spcAft>
            </a:pPr>
            <a:endParaRPr lang="en-US" altLang="en-US">
              <a:solidFill>
                <a:srgbClr val="000000"/>
              </a:solidFill>
            </a:endParaRPr>
          </a:p>
        </p:txBody>
      </p:sp>
      <p:graphicFrame>
        <p:nvGraphicFramePr>
          <p:cNvPr id="20571" name="Group 91"/>
          <p:cNvGraphicFramePr>
            <a:graphicFrameLocks noGrp="1"/>
          </p:cNvGraphicFramePr>
          <p:nvPr/>
        </p:nvGraphicFramePr>
        <p:xfrm>
          <a:off x="741363" y="1292225"/>
          <a:ext cx="7661275" cy="4548344"/>
        </p:xfrm>
        <a:graphic>
          <a:graphicData uri="http://schemas.openxmlformats.org/drawingml/2006/table">
            <a:tbl>
              <a:tblPr/>
              <a:tblGrid>
                <a:gridCol w="1489075"/>
                <a:gridCol w="6172200"/>
              </a:tblGrid>
              <a:tr h="33652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Franklin Gothic Book" pitchFamily="34" charset="0"/>
                          <a:cs typeface="Times New Roman" pitchFamily="18" charset="0"/>
                        </a:rPr>
                        <a:t>Competence</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Franklin Gothic Book" pitchFamily="34" charset="0"/>
                          <a:cs typeface="Times New Roman" pitchFamily="18" charset="0"/>
                        </a:rPr>
                        <a:t>Types of Questions</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098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Franklin Gothic Book" pitchFamily="34" charset="0"/>
                          <a:cs typeface="Times New Roman" pitchFamily="18" charset="0"/>
                        </a:rPr>
                        <a:t>Knowledge</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Franklin Gothic Book" pitchFamily="34" charset="0"/>
                          <a:cs typeface="Times New Roman" pitchFamily="18" charset="0"/>
                        </a:rPr>
                        <a:t>List, define, tell, describe, identify, show, label, collect, examine, tabulate, quote, name, who, when, where, etc.</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098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Franklin Gothic Book" pitchFamily="34" charset="0"/>
                          <a:cs typeface="Times New Roman" pitchFamily="18" charset="0"/>
                        </a:rPr>
                        <a:t>Comprehension</a:t>
                      </a:r>
                      <a:endParaRPr kumimoji="0" lang="en-US" sz="14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Franklin Gothic Book" pitchFamily="34" charset="0"/>
                          <a:cs typeface="Times New Roman" pitchFamily="18" charset="0"/>
                        </a:rPr>
                        <a:t>Summarize, describe, interpret, contrast, predict, associate, distinguish, estimate, differentiate, discuss, extend</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098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Franklin Gothic Book" pitchFamily="34" charset="0"/>
                          <a:cs typeface="Times New Roman" pitchFamily="18" charset="0"/>
                        </a:rPr>
                        <a:t>Application</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Franklin Gothic Book" pitchFamily="34" charset="0"/>
                          <a:cs typeface="Times New Roman" pitchFamily="18" charset="0"/>
                        </a:rPr>
                        <a:t>Apply, demonstrate, calculate, complete, illustrate, show, sole, examine, modify, relate, change, classify, experiment, discover</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29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Franklin Gothic Book" pitchFamily="34" charset="0"/>
                          <a:cs typeface="Times New Roman" pitchFamily="18" charset="0"/>
                        </a:rPr>
                        <a:t>Analysis</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Franklin Gothic Book" pitchFamily="34" charset="0"/>
                          <a:cs typeface="Times New Roman" pitchFamily="18" charset="0"/>
                        </a:rPr>
                        <a:t>Analyzes, breaks down, compares, contrasts, diagrams, deconstructs, differentiates, discriminates, distinguishes, identifies, illustrates, infers, outlines, relates, selects, separates.</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29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Franklin Gothic Book" pitchFamily="34" charset="0"/>
                          <a:cs typeface="Times New Roman" pitchFamily="18" charset="0"/>
                        </a:rPr>
                        <a:t>Synthesis</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Franklin Gothic Book" pitchFamily="34" charset="0"/>
                          <a:cs typeface="Times New Roman" pitchFamily="18" charset="0"/>
                        </a:rPr>
                        <a:t>Categorizes, combines, compiles, composes, creates, devises, designs, explains, generates, modifies, organizes, plans, rearranges, reconstructs, relates, reorganizes, revises, rewrites</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29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Franklin Gothic Book" pitchFamily="34" charset="0"/>
                          <a:cs typeface="Times New Roman" pitchFamily="18" charset="0"/>
                        </a:rPr>
                        <a:t>Evaluation</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Franklin Gothic Book" pitchFamily="34" charset="0"/>
                          <a:cs typeface="Times New Roman" pitchFamily="18" charset="0"/>
                        </a:rPr>
                        <a:t>Appraises, compares, concludes, contrasts, criticizes, critiques, defends, describes, discriminates, evaluates, explains, interprets, justifies, relates, summarizes, supports.</a:t>
                      </a:r>
                      <a:endParaRPr kumimoji="0" lang="en-US" sz="1800" b="0" i="0" u="none" strike="noStrike" cap="none" normalizeH="0" baseline="0" smtClean="0">
                        <a:ln>
                          <a:noFill/>
                        </a:ln>
                        <a:solidFill>
                          <a:schemeClr val="tx1"/>
                        </a:solidFill>
                        <a:effectLst/>
                        <a:latin typeface="Arial" pitchFamily="34"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293" name="Rectangle 92"/>
          <p:cNvSpPr>
            <a:spLocks noChangeArrowheads="1"/>
          </p:cNvSpPr>
          <p:nvPr/>
        </p:nvSpPr>
        <p:spPr bwMode="auto">
          <a:xfrm>
            <a:off x="741363" y="5843588"/>
            <a:ext cx="75628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0" bIns="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buFontTx/>
              <a:buAutoNum type="arabicPeriod"/>
            </a:pPr>
            <a:r>
              <a:rPr lang="en-US" altLang="en-US" sz="1000">
                <a:solidFill>
                  <a:srgbClr val="000000"/>
                </a:solidFill>
                <a:latin typeface="lucida grande"/>
                <a:cs typeface="Times New Roman" pitchFamily="18" charset="0"/>
              </a:rPr>
              <a:t>Bloom B. S. (1956). </a:t>
            </a:r>
            <a:r>
              <a:rPr lang="en-US" altLang="en-US" sz="1000" i="1">
                <a:solidFill>
                  <a:srgbClr val="000000"/>
                </a:solidFill>
                <a:ea typeface="Times New Roman" pitchFamily="18" charset="0"/>
                <a:cs typeface="Arial" pitchFamily="34" charset="0"/>
              </a:rPr>
              <a:t>Taxonomy of Educational Objectives, Handbook I: The Cognitive Domain.</a:t>
            </a:r>
            <a:r>
              <a:rPr lang="en-US" altLang="en-US" sz="1000">
                <a:solidFill>
                  <a:srgbClr val="000000"/>
                </a:solidFill>
                <a:latin typeface="lucida grande"/>
                <a:cs typeface="Times New Roman" pitchFamily="18" charset="0"/>
              </a:rPr>
              <a:t> New York: David McKay Co Inc.</a:t>
            </a:r>
            <a:endParaRPr lang="en-US" altLang="en-US" sz="1200">
              <a:solidFill>
                <a:srgbClr val="000000"/>
              </a:solidFill>
              <a:cs typeface="Times New Roman" pitchFamily="18" charset="0"/>
            </a:endParaRPr>
          </a:p>
          <a:p>
            <a:pPr fontAlgn="base">
              <a:spcBef>
                <a:spcPct val="0"/>
              </a:spcBef>
              <a:spcAft>
                <a:spcPct val="0"/>
              </a:spcAft>
              <a:buFontTx/>
              <a:buAutoNum type="arabicPeriod"/>
            </a:pPr>
            <a:r>
              <a:rPr lang="en-US" altLang="en-US" sz="1000">
                <a:solidFill>
                  <a:srgbClr val="000000"/>
                </a:solidFill>
                <a:latin typeface="lucida grande"/>
                <a:cs typeface="Times New Roman" pitchFamily="18" charset="0"/>
              </a:rPr>
              <a:t>Simpson E. J. (1972). </a:t>
            </a:r>
            <a:r>
              <a:rPr lang="en-US" altLang="en-US" sz="1000" i="1">
                <a:solidFill>
                  <a:srgbClr val="000000"/>
                </a:solidFill>
                <a:cs typeface="Times New Roman" pitchFamily="18" charset="0"/>
              </a:rPr>
              <a:t>The Classification of Educational Objectives in the Psychomotor Domain.</a:t>
            </a:r>
            <a:r>
              <a:rPr lang="en-US" altLang="en-US" sz="1000">
                <a:solidFill>
                  <a:srgbClr val="000000"/>
                </a:solidFill>
                <a:latin typeface="lucida grande"/>
                <a:cs typeface="Times New Roman" pitchFamily="18" charset="0"/>
              </a:rPr>
              <a:t> Washington, DC: Gryphon House.</a:t>
            </a:r>
            <a:endParaRPr lang="en-US" altLang="en-US" sz="1100">
              <a:solidFill>
                <a:srgbClr val="000000"/>
              </a:solidFill>
            </a:endParaRPr>
          </a:p>
          <a:p>
            <a:pPr fontAlgn="base">
              <a:spcBef>
                <a:spcPct val="0"/>
              </a:spcBef>
              <a:spcAft>
                <a:spcPct val="0"/>
              </a:spcAft>
            </a:pPr>
            <a:endParaRPr lang="en-US" altLang="en-US">
              <a:solidFill>
                <a:srgbClr val="000000"/>
              </a:solidFill>
            </a:endParaRPr>
          </a:p>
        </p:txBody>
      </p:sp>
    </p:spTree>
    <p:extLst>
      <p:ext uri="{BB962C8B-B14F-4D97-AF65-F5344CB8AC3E}">
        <p14:creationId xmlns:p14="http://schemas.microsoft.com/office/powerpoint/2010/main" val="3800799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Framing Questions</a:t>
            </a:r>
            <a:endParaRPr lang="en-US" dirty="0"/>
          </a:p>
        </p:txBody>
      </p:sp>
      <p:sp>
        <p:nvSpPr>
          <p:cNvPr id="3" name="TextBox 2"/>
          <p:cNvSpPr txBox="1"/>
          <p:nvPr/>
        </p:nvSpPr>
        <p:spPr>
          <a:xfrm>
            <a:off x="533400" y="1676400"/>
            <a:ext cx="1524000" cy="646331"/>
          </a:xfrm>
          <a:prstGeom prst="rect">
            <a:avLst/>
          </a:prstGeom>
          <a:noFill/>
          <a:ln>
            <a:solidFill>
              <a:schemeClr val="tx2"/>
            </a:solidFill>
          </a:ln>
        </p:spPr>
        <p:txBody>
          <a:bodyPr wrap="square" rtlCol="0">
            <a:spAutoFit/>
          </a:bodyPr>
          <a:lstStyle/>
          <a:p>
            <a:pPr algn="ctr"/>
            <a:r>
              <a:rPr lang="en-US" dirty="0" smtClean="0">
                <a:solidFill>
                  <a:schemeClr val="accent1">
                    <a:lumMod val="50000"/>
                  </a:schemeClr>
                </a:solidFill>
              </a:rPr>
              <a:t>Framing Words</a:t>
            </a:r>
            <a:endParaRPr lang="en-US" dirty="0">
              <a:solidFill>
                <a:schemeClr val="accent1">
                  <a:lumMod val="50000"/>
                </a:schemeClr>
              </a:solidFill>
            </a:endParaRPr>
          </a:p>
        </p:txBody>
      </p:sp>
      <p:sp>
        <p:nvSpPr>
          <p:cNvPr id="4" name="TextBox 3"/>
          <p:cNvSpPr txBox="1"/>
          <p:nvPr/>
        </p:nvSpPr>
        <p:spPr>
          <a:xfrm>
            <a:off x="2590800" y="1676400"/>
            <a:ext cx="1524000" cy="646331"/>
          </a:xfrm>
          <a:prstGeom prst="rect">
            <a:avLst/>
          </a:prstGeom>
          <a:noFill/>
          <a:ln>
            <a:solidFill>
              <a:schemeClr val="tx2"/>
            </a:solidFill>
          </a:ln>
        </p:spPr>
        <p:txBody>
          <a:bodyPr wrap="square" rtlCol="0">
            <a:spAutoFit/>
          </a:bodyPr>
          <a:lstStyle/>
          <a:p>
            <a:pPr algn="ctr"/>
            <a:r>
              <a:rPr lang="en-US" dirty="0" smtClean="0">
                <a:solidFill>
                  <a:schemeClr val="accent1">
                    <a:lumMod val="50000"/>
                  </a:schemeClr>
                </a:solidFill>
              </a:rPr>
              <a:t>Person or Entity</a:t>
            </a:r>
            <a:endParaRPr lang="en-US" dirty="0">
              <a:solidFill>
                <a:schemeClr val="accent1">
                  <a:lumMod val="50000"/>
                </a:schemeClr>
              </a:solidFill>
            </a:endParaRPr>
          </a:p>
        </p:txBody>
      </p:sp>
      <p:sp>
        <p:nvSpPr>
          <p:cNvPr id="5" name="TextBox 4"/>
          <p:cNvSpPr txBox="1"/>
          <p:nvPr/>
        </p:nvSpPr>
        <p:spPr>
          <a:xfrm>
            <a:off x="4648200" y="1694156"/>
            <a:ext cx="1524000" cy="646331"/>
          </a:xfrm>
          <a:prstGeom prst="rect">
            <a:avLst/>
          </a:prstGeom>
          <a:noFill/>
          <a:ln>
            <a:solidFill>
              <a:schemeClr val="tx2"/>
            </a:solidFill>
          </a:ln>
        </p:spPr>
        <p:txBody>
          <a:bodyPr wrap="square" rtlCol="0">
            <a:spAutoFit/>
          </a:bodyPr>
          <a:lstStyle/>
          <a:p>
            <a:pPr algn="ctr"/>
            <a:r>
              <a:rPr lang="en-US" dirty="0" smtClean="0">
                <a:solidFill>
                  <a:schemeClr val="accent1">
                    <a:lumMod val="50000"/>
                  </a:schemeClr>
                </a:solidFill>
              </a:rPr>
              <a:t>Action or Challenge</a:t>
            </a:r>
            <a:endParaRPr lang="en-US" dirty="0">
              <a:solidFill>
                <a:schemeClr val="accent1">
                  <a:lumMod val="50000"/>
                </a:schemeClr>
              </a:solidFill>
            </a:endParaRPr>
          </a:p>
        </p:txBody>
      </p:sp>
      <p:sp>
        <p:nvSpPr>
          <p:cNvPr id="7" name="TextBox 6"/>
          <p:cNvSpPr txBox="1"/>
          <p:nvPr/>
        </p:nvSpPr>
        <p:spPr>
          <a:xfrm>
            <a:off x="533400" y="2679577"/>
            <a:ext cx="1524000" cy="369332"/>
          </a:xfrm>
          <a:prstGeom prst="rect">
            <a:avLst/>
          </a:prstGeom>
          <a:noFill/>
          <a:ln>
            <a:solidFill>
              <a:schemeClr val="tx2"/>
            </a:solidFill>
          </a:ln>
        </p:spPr>
        <p:txBody>
          <a:bodyPr wrap="square" rtlCol="0">
            <a:spAutoFit/>
          </a:bodyPr>
          <a:lstStyle/>
          <a:p>
            <a:pPr algn="ctr"/>
            <a:r>
              <a:rPr lang="en-US" dirty="0" smtClean="0"/>
              <a:t>How can…</a:t>
            </a:r>
            <a:endParaRPr lang="en-US" dirty="0"/>
          </a:p>
        </p:txBody>
      </p:sp>
      <p:sp>
        <p:nvSpPr>
          <p:cNvPr id="8" name="TextBox 7"/>
          <p:cNvSpPr txBox="1"/>
          <p:nvPr/>
        </p:nvSpPr>
        <p:spPr>
          <a:xfrm>
            <a:off x="533400" y="3498113"/>
            <a:ext cx="1524000" cy="369332"/>
          </a:xfrm>
          <a:prstGeom prst="rect">
            <a:avLst/>
          </a:prstGeom>
          <a:noFill/>
          <a:ln>
            <a:solidFill>
              <a:schemeClr val="tx2"/>
            </a:solidFill>
          </a:ln>
        </p:spPr>
        <p:txBody>
          <a:bodyPr wrap="square" rtlCol="0">
            <a:spAutoFit/>
          </a:bodyPr>
          <a:lstStyle/>
          <a:p>
            <a:pPr algn="ctr"/>
            <a:r>
              <a:rPr lang="en-US" dirty="0" smtClean="0"/>
              <a:t>How do…</a:t>
            </a:r>
            <a:endParaRPr lang="en-US" dirty="0"/>
          </a:p>
        </p:txBody>
      </p:sp>
      <p:sp>
        <p:nvSpPr>
          <p:cNvPr id="9" name="TextBox 8"/>
          <p:cNvSpPr txBox="1"/>
          <p:nvPr/>
        </p:nvSpPr>
        <p:spPr>
          <a:xfrm>
            <a:off x="539318" y="4246602"/>
            <a:ext cx="1524000" cy="646331"/>
          </a:xfrm>
          <a:prstGeom prst="rect">
            <a:avLst/>
          </a:prstGeom>
          <a:noFill/>
          <a:ln>
            <a:solidFill>
              <a:schemeClr val="tx2"/>
            </a:solidFill>
          </a:ln>
        </p:spPr>
        <p:txBody>
          <a:bodyPr wrap="square" rtlCol="0">
            <a:spAutoFit/>
          </a:bodyPr>
          <a:lstStyle/>
          <a:p>
            <a:pPr algn="ctr"/>
            <a:r>
              <a:rPr lang="en-US" dirty="0" smtClean="0"/>
              <a:t>How should…</a:t>
            </a:r>
            <a:endParaRPr lang="en-US" dirty="0"/>
          </a:p>
        </p:txBody>
      </p:sp>
      <p:sp>
        <p:nvSpPr>
          <p:cNvPr id="10" name="TextBox 9"/>
          <p:cNvSpPr txBox="1"/>
          <p:nvPr/>
        </p:nvSpPr>
        <p:spPr>
          <a:xfrm>
            <a:off x="539318" y="5170632"/>
            <a:ext cx="1524000" cy="646331"/>
          </a:xfrm>
          <a:prstGeom prst="rect">
            <a:avLst/>
          </a:prstGeom>
          <a:noFill/>
          <a:ln>
            <a:solidFill>
              <a:schemeClr val="tx2"/>
            </a:solidFill>
          </a:ln>
        </p:spPr>
        <p:txBody>
          <a:bodyPr wrap="square" rtlCol="0">
            <a:spAutoFit/>
          </a:bodyPr>
          <a:lstStyle/>
          <a:p>
            <a:pPr algn="ctr"/>
            <a:r>
              <a:rPr lang="en-US" dirty="0" smtClean="0"/>
              <a:t>How Could…</a:t>
            </a:r>
            <a:endParaRPr lang="en-US" dirty="0"/>
          </a:p>
        </p:txBody>
      </p:sp>
      <p:sp>
        <p:nvSpPr>
          <p:cNvPr id="11" name="TextBox 10"/>
          <p:cNvSpPr txBox="1"/>
          <p:nvPr/>
        </p:nvSpPr>
        <p:spPr>
          <a:xfrm>
            <a:off x="533400" y="6032972"/>
            <a:ext cx="1524000" cy="369332"/>
          </a:xfrm>
          <a:prstGeom prst="rect">
            <a:avLst/>
          </a:prstGeom>
          <a:noFill/>
          <a:ln>
            <a:solidFill>
              <a:schemeClr val="tx2"/>
            </a:solidFill>
          </a:ln>
        </p:spPr>
        <p:txBody>
          <a:bodyPr wrap="square" rtlCol="0">
            <a:spAutoFit/>
          </a:bodyPr>
          <a:lstStyle/>
          <a:p>
            <a:pPr algn="ctr"/>
            <a:r>
              <a:rPr lang="en-US" dirty="0" smtClean="0"/>
              <a:t>What…</a:t>
            </a:r>
            <a:endParaRPr lang="en-US" dirty="0"/>
          </a:p>
        </p:txBody>
      </p:sp>
      <p:sp>
        <p:nvSpPr>
          <p:cNvPr id="12" name="TextBox 11"/>
          <p:cNvSpPr txBox="1"/>
          <p:nvPr/>
        </p:nvSpPr>
        <p:spPr>
          <a:xfrm>
            <a:off x="2590800" y="2661821"/>
            <a:ext cx="1524000" cy="369332"/>
          </a:xfrm>
          <a:prstGeom prst="rect">
            <a:avLst/>
          </a:prstGeom>
          <a:noFill/>
          <a:ln>
            <a:solidFill>
              <a:schemeClr val="tx2"/>
            </a:solidFill>
          </a:ln>
        </p:spPr>
        <p:txBody>
          <a:bodyPr wrap="square" rtlCol="0">
            <a:spAutoFit/>
          </a:bodyPr>
          <a:lstStyle/>
          <a:p>
            <a:pPr algn="ctr"/>
            <a:r>
              <a:rPr lang="en-US" dirty="0" smtClean="0"/>
              <a:t>I, We</a:t>
            </a:r>
            <a:endParaRPr lang="en-US" dirty="0"/>
          </a:p>
        </p:txBody>
      </p:sp>
      <p:sp>
        <p:nvSpPr>
          <p:cNvPr id="13" name="TextBox 12"/>
          <p:cNvSpPr txBox="1"/>
          <p:nvPr/>
        </p:nvSpPr>
        <p:spPr>
          <a:xfrm>
            <a:off x="2590800" y="3221114"/>
            <a:ext cx="1524000" cy="923330"/>
          </a:xfrm>
          <a:prstGeom prst="rect">
            <a:avLst/>
          </a:prstGeom>
          <a:noFill/>
          <a:ln>
            <a:solidFill>
              <a:schemeClr val="tx2"/>
            </a:solidFill>
          </a:ln>
        </p:spPr>
        <p:txBody>
          <a:bodyPr wrap="square" rtlCol="0">
            <a:spAutoFit/>
          </a:bodyPr>
          <a:lstStyle/>
          <a:p>
            <a:pPr algn="ctr"/>
            <a:r>
              <a:rPr lang="en-US" dirty="0" smtClean="0"/>
              <a:t>We as (fill in role or occupation</a:t>
            </a:r>
            <a:endParaRPr lang="en-US" dirty="0"/>
          </a:p>
        </p:txBody>
      </p:sp>
      <p:sp>
        <p:nvSpPr>
          <p:cNvPr id="14" name="TextBox 13"/>
          <p:cNvSpPr txBox="1"/>
          <p:nvPr/>
        </p:nvSpPr>
        <p:spPr>
          <a:xfrm>
            <a:off x="2576744" y="4431268"/>
            <a:ext cx="1524000" cy="646331"/>
          </a:xfrm>
          <a:prstGeom prst="rect">
            <a:avLst/>
          </a:prstGeom>
          <a:noFill/>
          <a:ln>
            <a:solidFill>
              <a:schemeClr val="tx2"/>
            </a:solidFill>
          </a:ln>
        </p:spPr>
        <p:txBody>
          <a:bodyPr wrap="square" rtlCol="0">
            <a:spAutoFit/>
          </a:bodyPr>
          <a:lstStyle/>
          <a:p>
            <a:pPr algn="ctr"/>
            <a:r>
              <a:rPr lang="en-US" dirty="0" smtClean="0"/>
              <a:t>City, County State</a:t>
            </a:r>
            <a:endParaRPr lang="en-US" dirty="0"/>
          </a:p>
        </p:txBody>
      </p:sp>
      <p:sp>
        <p:nvSpPr>
          <p:cNvPr id="15" name="TextBox 14"/>
          <p:cNvSpPr txBox="1"/>
          <p:nvPr/>
        </p:nvSpPr>
        <p:spPr>
          <a:xfrm>
            <a:off x="2595979" y="5301734"/>
            <a:ext cx="1524000" cy="369332"/>
          </a:xfrm>
          <a:prstGeom prst="rect">
            <a:avLst/>
          </a:prstGeom>
          <a:noFill/>
          <a:ln>
            <a:solidFill>
              <a:schemeClr val="tx2"/>
            </a:solidFill>
          </a:ln>
        </p:spPr>
        <p:txBody>
          <a:bodyPr wrap="square" rtlCol="0">
            <a:spAutoFit/>
          </a:bodyPr>
          <a:lstStyle/>
          <a:p>
            <a:pPr algn="ctr"/>
            <a:r>
              <a:rPr lang="en-US" dirty="0" smtClean="0"/>
              <a:t>Nation</a:t>
            </a:r>
            <a:endParaRPr lang="en-US" dirty="0"/>
          </a:p>
        </p:txBody>
      </p:sp>
      <p:sp>
        <p:nvSpPr>
          <p:cNvPr id="16" name="TextBox 15"/>
          <p:cNvSpPr txBox="1"/>
          <p:nvPr/>
        </p:nvSpPr>
        <p:spPr>
          <a:xfrm>
            <a:off x="2576744" y="5943600"/>
            <a:ext cx="1524000" cy="646331"/>
          </a:xfrm>
          <a:prstGeom prst="rect">
            <a:avLst/>
          </a:prstGeom>
          <a:noFill/>
          <a:ln>
            <a:solidFill>
              <a:schemeClr val="tx2"/>
            </a:solidFill>
          </a:ln>
        </p:spPr>
        <p:txBody>
          <a:bodyPr wrap="square" rtlCol="0">
            <a:spAutoFit/>
          </a:bodyPr>
          <a:lstStyle/>
          <a:p>
            <a:pPr algn="ctr"/>
            <a:r>
              <a:rPr lang="en-US" dirty="0" smtClean="0"/>
              <a:t>Organization Name</a:t>
            </a:r>
            <a:endParaRPr lang="en-US" dirty="0"/>
          </a:p>
        </p:txBody>
      </p:sp>
      <p:sp>
        <p:nvSpPr>
          <p:cNvPr id="17" name="TextBox 16"/>
          <p:cNvSpPr txBox="1"/>
          <p:nvPr/>
        </p:nvSpPr>
        <p:spPr>
          <a:xfrm>
            <a:off x="4648200" y="2642586"/>
            <a:ext cx="1524000" cy="923330"/>
          </a:xfrm>
          <a:prstGeom prst="rect">
            <a:avLst/>
          </a:prstGeom>
          <a:noFill/>
          <a:ln>
            <a:solidFill>
              <a:schemeClr val="tx2"/>
            </a:solidFill>
          </a:ln>
        </p:spPr>
        <p:txBody>
          <a:bodyPr wrap="square" rtlCol="0">
            <a:spAutoFit/>
          </a:bodyPr>
          <a:lstStyle/>
          <a:p>
            <a:pPr algn="ctr"/>
            <a:r>
              <a:rPr lang="en-US" dirty="0" smtClean="0"/>
              <a:t>Build….</a:t>
            </a:r>
          </a:p>
          <a:p>
            <a:pPr algn="ctr"/>
            <a:r>
              <a:rPr lang="en-US" dirty="0" smtClean="0"/>
              <a:t>Make….</a:t>
            </a:r>
          </a:p>
          <a:p>
            <a:pPr algn="ctr"/>
            <a:r>
              <a:rPr lang="en-US" dirty="0" smtClean="0"/>
              <a:t>Create…</a:t>
            </a:r>
            <a:endParaRPr lang="en-US" dirty="0"/>
          </a:p>
        </p:txBody>
      </p:sp>
      <p:sp>
        <p:nvSpPr>
          <p:cNvPr id="18" name="TextBox 17"/>
          <p:cNvSpPr txBox="1"/>
          <p:nvPr/>
        </p:nvSpPr>
        <p:spPr>
          <a:xfrm>
            <a:off x="4648200" y="3810052"/>
            <a:ext cx="1524000" cy="646331"/>
          </a:xfrm>
          <a:prstGeom prst="rect">
            <a:avLst/>
          </a:prstGeom>
          <a:noFill/>
          <a:ln>
            <a:solidFill>
              <a:schemeClr val="tx2"/>
            </a:solidFill>
          </a:ln>
        </p:spPr>
        <p:txBody>
          <a:bodyPr wrap="square" rtlCol="0">
            <a:spAutoFit/>
          </a:bodyPr>
          <a:lstStyle/>
          <a:p>
            <a:pPr algn="ctr"/>
            <a:r>
              <a:rPr lang="en-US" dirty="0" smtClean="0"/>
              <a:t>Design…</a:t>
            </a:r>
          </a:p>
          <a:p>
            <a:pPr algn="ctr"/>
            <a:r>
              <a:rPr lang="en-US" dirty="0" smtClean="0"/>
              <a:t>Plan…</a:t>
            </a:r>
            <a:endParaRPr lang="en-US" dirty="0"/>
          </a:p>
        </p:txBody>
      </p:sp>
      <p:sp>
        <p:nvSpPr>
          <p:cNvPr id="19" name="TextBox 18"/>
          <p:cNvSpPr txBox="1"/>
          <p:nvPr/>
        </p:nvSpPr>
        <p:spPr>
          <a:xfrm>
            <a:off x="4648200" y="4708267"/>
            <a:ext cx="1524000" cy="369332"/>
          </a:xfrm>
          <a:prstGeom prst="rect">
            <a:avLst/>
          </a:prstGeom>
          <a:noFill/>
          <a:ln>
            <a:solidFill>
              <a:schemeClr val="tx2"/>
            </a:solidFill>
          </a:ln>
        </p:spPr>
        <p:txBody>
          <a:bodyPr wrap="square" rtlCol="0">
            <a:spAutoFit/>
          </a:bodyPr>
          <a:lstStyle/>
          <a:p>
            <a:pPr algn="ctr"/>
            <a:r>
              <a:rPr lang="en-US" dirty="0" smtClean="0"/>
              <a:t>Solve…</a:t>
            </a:r>
            <a:endParaRPr lang="en-US" dirty="0"/>
          </a:p>
        </p:txBody>
      </p:sp>
      <p:sp>
        <p:nvSpPr>
          <p:cNvPr id="20" name="TextBox 19"/>
          <p:cNvSpPr txBox="1"/>
          <p:nvPr/>
        </p:nvSpPr>
        <p:spPr>
          <a:xfrm>
            <a:off x="4631184" y="5309132"/>
            <a:ext cx="1524000" cy="369332"/>
          </a:xfrm>
          <a:prstGeom prst="rect">
            <a:avLst/>
          </a:prstGeom>
          <a:noFill/>
          <a:ln>
            <a:solidFill>
              <a:schemeClr val="tx2"/>
            </a:solidFill>
          </a:ln>
        </p:spPr>
        <p:txBody>
          <a:bodyPr wrap="square" rtlCol="0">
            <a:spAutoFit/>
          </a:bodyPr>
          <a:lstStyle/>
          <a:p>
            <a:pPr algn="ctr"/>
            <a:r>
              <a:rPr lang="en-US" dirty="0" smtClean="0"/>
              <a:t>Write…</a:t>
            </a:r>
            <a:endParaRPr lang="en-US" dirty="0"/>
          </a:p>
        </p:txBody>
      </p:sp>
      <p:sp>
        <p:nvSpPr>
          <p:cNvPr id="21" name="TextBox 20"/>
          <p:cNvSpPr txBox="1"/>
          <p:nvPr/>
        </p:nvSpPr>
        <p:spPr>
          <a:xfrm>
            <a:off x="4631184" y="5894473"/>
            <a:ext cx="1524000" cy="646331"/>
          </a:xfrm>
          <a:prstGeom prst="rect">
            <a:avLst/>
          </a:prstGeom>
          <a:noFill/>
          <a:ln>
            <a:solidFill>
              <a:schemeClr val="tx2"/>
            </a:solidFill>
          </a:ln>
        </p:spPr>
        <p:txBody>
          <a:bodyPr wrap="square" rtlCol="0">
            <a:spAutoFit/>
          </a:bodyPr>
          <a:lstStyle/>
          <a:p>
            <a:pPr algn="ctr"/>
            <a:r>
              <a:rPr lang="en-US" dirty="0" smtClean="0"/>
              <a:t>Propose…</a:t>
            </a:r>
          </a:p>
          <a:p>
            <a:pPr algn="ctr"/>
            <a:r>
              <a:rPr lang="en-US" dirty="0" smtClean="0"/>
              <a:t>Decide….</a:t>
            </a:r>
            <a:endParaRPr lang="en-US" dirty="0"/>
          </a:p>
        </p:txBody>
      </p:sp>
      <p:cxnSp>
        <p:nvCxnSpPr>
          <p:cNvPr id="24" name="Straight Arrow Connector 23"/>
          <p:cNvCxnSpPr/>
          <p:nvPr/>
        </p:nvCxnSpPr>
        <p:spPr>
          <a:xfrm>
            <a:off x="6346795" y="1896862"/>
            <a:ext cx="990600" cy="1676452"/>
          </a:xfrm>
          <a:prstGeom prst="straightConnector1">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6428913" y="4389099"/>
            <a:ext cx="914400" cy="1874238"/>
          </a:xfrm>
          <a:prstGeom prst="straightConnector1">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200" y="3693188"/>
            <a:ext cx="2133600" cy="646331"/>
          </a:xfrm>
          <a:prstGeom prst="rect">
            <a:avLst/>
          </a:prstGeom>
          <a:noFill/>
        </p:spPr>
        <p:txBody>
          <a:bodyPr wrap="square" rtlCol="0">
            <a:spAutoFit/>
          </a:bodyPr>
          <a:lstStyle/>
          <a:p>
            <a:r>
              <a:rPr lang="en-US" dirty="0" smtClean="0">
                <a:solidFill>
                  <a:srgbClr val="FF0000"/>
                </a:solidFill>
              </a:rPr>
              <a:t>Real World or Historical Problem</a:t>
            </a:r>
            <a:endParaRPr lang="en-US" dirty="0">
              <a:solidFill>
                <a:srgbClr val="FF0000"/>
              </a:solidFill>
            </a:endParaRPr>
          </a:p>
        </p:txBody>
      </p:sp>
      <p:sp>
        <p:nvSpPr>
          <p:cNvPr id="6" name="TextBox 5"/>
          <p:cNvSpPr txBox="1"/>
          <p:nvPr/>
        </p:nvSpPr>
        <p:spPr>
          <a:xfrm>
            <a:off x="6886113" y="6032972"/>
            <a:ext cx="1953087" cy="400110"/>
          </a:xfrm>
          <a:prstGeom prst="rect">
            <a:avLst/>
          </a:prstGeom>
          <a:noFill/>
        </p:spPr>
        <p:txBody>
          <a:bodyPr wrap="square" rtlCol="0">
            <a:spAutoFit/>
          </a:bodyPr>
          <a:lstStyle/>
          <a:p>
            <a:r>
              <a:rPr lang="en-US" sz="1000" dirty="0" smtClean="0"/>
              <a:t>Adapted from “Driving Question </a:t>
            </a:r>
            <a:r>
              <a:rPr lang="en-US" sz="1000" dirty="0" err="1" smtClean="0"/>
              <a:t>Tubric</a:t>
            </a:r>
            <a:r>
              <a:rPr lang="en-US" sz="1000" dirty="0" smtClean="0"/>
              <a:t>”, BIE </a:t>
            </a:r>
            <a:endParaRPr lang="en-US" sz="1000" dirty="0"/>
          </a:p>
        </p:txBody>
      </p:sp>
    </p:spTree>
    <p:extLst>
      <p:ext uri="{BB962C8B-B14F-4D97-AF65-F5344CB8AC3E}">
        <p14:creationId xmlns:p14="http://schemas.microsoft.com/office/powerpoint/2010/main" val="32759438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smtClean="0"/>
              <a:t>Investigate</a:t>
            </a:r>
          </a:p>
        </p:txBody>
      </p:sp>
      <p:sp>
        <p:nvSpPr>
          <p:cNvPr id="12291" name="Rectangle 3"/>
          <p:cNvSpPr>
            <a:spLocks noGrp="1" noChangeArrowheads="1"/>
          </p:cNvSpPr>
          <p:nvPr>
            <p:ph type="body" idx="1"/>
          </p:nvPr>
        </p:nvSpPr>
        <p:spPr/>
        <p:txBody>
          <a:bodyPr/>
          <a:lstStyle/>
          <a:p>
            <a:pPr eaLnBrk="1" hangingPunct="1"/>
            <a:r>
              <a:rPr lang="en-US" altLang="en-US" dirty="0" smtClean="0"/>
              <a:t>This is the point at which students begin information hunting and gathering to find answers to their questions.  </a:t>
            </a:r>
          </a:p>
        </p:txBody>
      </p:sp>
      <p:pic>
        <p:nvPicPr>
          <p:cNvPr id="12292" name="Picture 4" descr="j0215019[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3276600"/>
            <a:ext cx="2857500"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30659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smtClean="0"/>
              <a:t>Keyword Search Plan</a:t>
            </a:r>
          </a:p>
        </p:txBody>
      </p:sp>
      <p:sp>
        <p:nvSpPr>
          <p:cNvPr id="13315" name="Rectangle 3"/>
          <p:cNvSpPr>
            <a:spLocks noChangeArrowheads="1"/>
          </p:cNvSpPr>
          <p:nvPr/>
        </p:nvSpPr>
        <p:spPr bwMode="auto">
          <a:xfrm>
            <a:off x="1028700" y="1485900"/>
            <a:ext cx="7886700" cy="13716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altLang="en-US" sz="2000" dirty="0">
                <a:solidFill>
                  <a:srgbClr val="000000"/>
                </a:solidFill>
                <a:latin typeface="High Tower Text" pitchFamily="18" charset="0"/>
              </a:rPr>
              <a:t>Major </a:t>
            </a:r>
            <a:r>
              <a:rPr lang="en-US" altLang="en-US" sz="2000" dirty="0" smtClean="0">
                <a:solidFill>
                  <a:srgbClr val="000000"/>
                </a:solidFill>
                <a:latin typeface="High Tower Text" pitchFamily="18" charset="0"/>
              </a:rPr>
              <a:t>Topic: Climate Change</a:t>
            </a:r>
            <a:endParaRPr lang="en-US" altLang="en-US" sz="2000" dirty="0">
              <a:solidFill>
                <a:srgbClr val="000000"/>
              </a:solidFill>
              <a:latin typeface="High Tower Text" pitchFamily="18" charset="0"/>
            </a:endParaRPr>
          </a:p>
          <a:p>
            <a:pPr eaLnBrk="1" fontAlgn="base" hangingPunct="1">
              <a:spcBef>
                <a:spcPct val="0"/>
              </a:spcBef>
              <a:spcAft>
                <a:spcPct val="0"/>
              </a:spcAft>
            </a:pPr>
            <a:r>
              <a:rPr lang="en-US" altLang="en-US" sz="2000" dirty="0">
                <a:solidFill>
                  <a:srgbClr val="000000"/>
                </a:solidFill>
                <a:latin typeface="High Tower Text" pitchFamily="18" charset="0"/>
              </a:rPr>
              <a:t>Thesis:  </a:t>
            </a:r>
            <a:r>
              <a:rPr lang="en-US" altLang="en-US" sz="2000" dirty="0" smtClean="0">
                <a:solidFill>
                  <a:schemeClr val="accent1">
                    <a:lumMod val="50000"/>
                  </a:schemeClr>
                </a:solidFill>
                <a:latin typeface="High Tower Text" pitchFamily="18" charset="0"/>
              </a:rPr>
              <a:t>Climate Change is </a:t>
            </a:r>
            <a:r>
              <a:rPr lang="en-US" altLang="en-US" sz="2000" dirty="0">
                <a:solidFill>
                  <a:schemeClr val="accent1">
                    <a:lumMod val="50000"/>
                  </a:schemeClr>
                </a:solidFill>
                <a:latin typeface="High Tower Text" pitchFamily="18" charset="0"/>
              </a:rPr>
              <a:t>causing major weather disasters that cost thousands of lives and billions of dollars.</a:t>
            </a:r>
            <a:endParaRPr lang="en-US" altLang="en-US" dirty="0">
              <a:solidFill>
                <a:schemeClr val="accent1">
                  <a:lumMod val="50000"/>
                </a:schemeClr>
              </a:solidFill>
            </a:endParaRPr>
          </a:p>
        </p:txBody>
      </p:sp>
      <p:sp>
        <p:nvSpPr>
          <p:cNvPr id="13316" name="Oval 4"/>
          <p:cNvSpPr>
            <a:spLocks noChangeArrowheads="1"/>
          </p:cNvSpPr>
          <p:nvPr/>
        </p:nvSpPr>
        <p:spPr bwMode="auto">
          <a:xfrm>
            <a:off x="1143000" y="2971800"/>
            <a:ext cx="2057400" cy="914400"/>
          </a:xfrm>
          <a:prstGeom prst="ellipse">
            <a:avLst/>
          </a:prstGeom>
          <a:solidFill>
            <a:srgbClr val="FFFFFF"/>
          </a:solidFill>
          <a:ln w="9525">
            <a:solidFill>
              <a:srgbClr val="000000"/>
            </a:solidFill>
            <a:round/>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altLang="en-US" sz="1200" dirty="0" smtClean="0">
                <a:solidFill>
                  <a:srgbClr val="000000"/>
                </a:solidFill>
                <a:latin typeface="High Tower Text" pitchFamily="18" charset="0"/>
              </a:rPr>
              <a:t>Subtopic: </a:t>
            </a:r>
          </a:p>
          <a:p>
            <a:pPr eaLnBrk="1" fontAlgn="base" hangingPunct="1">
              <a:spcBef>
                <a:spcPct val="0"/>
              </a:spcBef>
              <a:spcAft>
                <a:spcPct val="0"/>
              </a:spcAft>
            </a:pPr>
            <a:r>
              <a:rPr lang="en-US" altLang="en-US" sz="1200" dirty="0" smtClean="0">
                <a:solidFill>
                  <a:srgbClr val="000000"/>
                </a:solidFill>
                <a:latin typeface="High Tower Text" pitchFamily="18" charset="0"/>
              </a:rPr>
              <a:t>Climate Change</a:t>
            </a:r>
            <a:endParaRPr lang="en-US" altLang="en-US" sz="1200" dirty="0">
              <a:solidFill>
                <a:srgbClr val="000000"/>
              </a:solidFill>
              <a:latin typeface="High Tower Text" pitchFamily="18" charset="0"/>
            </a:endParaRPr>
          </a:p>
        </p:txBody>
      </p:sp>
      <p:sp>
        <p:nvSpPr>
          <p:cNvPr id="13317" name="Oval 5"/>
          <p:cNvSpPr>
            <a:spLocks noChangeArrowheads="1"/>
          </p:cNvSpPr>
          <p:nvPr/>
        </p:nvSpPr>
        <p:spPr bwMode="auto">
          <a:xfrm>
            <a:off x="3715916" y="2964121"/>
            <a:ext cx="2057400" cy="914400"/>
          </a:xfrm>
          <a:prstGeom prst="ellipse">
            <a:avLst/>
          </a:prstGeom>
          <a:solidFill>
            <a:srgbClr val="FFFFFF"/>
          </a:solidFill>
          <a:ln w="9525">
            <a:solidFill>
              <a:srgbClr val="000000"/>
            </a:solidFill>
            <a:round/>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endParaRPr lang="en-US" altLang="en-US" sz="1200">
              <a:solidFill>
                <a:srgbClr val="00FF00"/>
              </a:solidFill>
              <a:latin typeface="High Tower Text" pitchFamily="18" charset="0"/>
            </a:endParaRPr>
          </a:p>
          <a:p>
            <a:pPr algn="ctr" eaLnBrk="1" fontAlgn="base" hangingPunct="1">
              <a:spcBef>
                <a:spcPct val="0"/>
              </a:spcBef>
              <a:spcAft>
                <a:spcPct val="0"/>
              </a:spcAft>
            </a:pPr>
            <a:r>
              <a:rPr lang="en-US" altLang="en-US" sz="1200">
                <a:solidFill>
                  <a:srgbClr val="000000"/>
                </a:solidFill>
                <a:latin typeface="High Tower Text" pitchFamily="18" charset="0"/>
              </a:rPr>
              <a:t>Weather Disasters</a:t>
            </a:r>
          </a:p>
          <a:p>
            <a:pPr eaLnBrk="1" fontAlgn="base" hangingPunct="1">
              <a:spcBef>
                <a:spcPct val="0"/>
              </a:spcBef>
              <a:spcAft>
                <a:spcPct val="0"/>
              </a:spcAft>
            </a:pPr>
            <a:endParaRPr lang="en-US" altLang="en-US">
              <a:solidFill>
                <a:srgbClr val="000000"/>
              </a:solidFill>
            </a:endParaRPr>
          </a:p>
        </p:txBody>
      </p:sp>
      <p:sp>
        <p:nvSpPr>
          <p:cNvPr id="13318" name="Oval 6"/>
          <p:cNvSpPr>
            <a:spLocks noChangeArrowheads="1"/>
          </p:cNvSpPr>
          <p:nvPr/>
        </p:nvSpPr>
        <p:spPr bwMode="auto">
          <a:xfrm>
            <a:off x="6232460" y="2964121"/>
            <a:ext cx="2133600" cy="914400"/>
          </a:xfrm>
          <a:prstGeom prst="ellipse">
            <a:avLst/>
          </a:prstGeom>
          <a:solidFill>
            <a:srgbClr val="FFFFFF"/>
          </a:solidFill>
          <a:ln w="9525">
            <a:solidFill>
              <a:srgbClr val="000000"/>
            </a:solidFill>
            <a:round/>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endParaRPr lang="en-US" altLang="en-US" sz="1400" dirty="0">
              <a:solidFill>
                <a:srgbClr val="00FF00"/>
              </a:solidFill>
              <a:latin typeface="High Tower Text" pitchFamily="18" charset="0"/>
            </a:endParaRPr>
          </a:p>
          <a:p>
            <a:pPr algn="ctr" eaLnBrk="1" fontAlgn="base" hangingPunct="1">
              <a:spcBef>
                <a:spcPct val="0"/>
              </a:spcBef>
              <a:spcAft>
                <a:spcPct val="0"/>
              </a:spcAft>
            </a:pPr>
            <a:r>
              <a:rPr lang="en-US" altLang="en-US" sz="1400" dirty="0">
                <a:solidFill>
                  <a:srgbClr val="000000"/>
                </a:solidFill>
                <a:latin typeface="High Tower Text" pitchFamily="18" charset="0"/>
              </a:rPr>
              <a:t>Costs</a:t>
            </a:r>
            <a:endParaRPr lang="en-US" altLang="en-US" dirty="0">
              <a:solidFill>
                <a:srgbClr val="000000"/>
              </a:solidFill>
            </a:endParaRPr>
          </a:p>
        </p:txBody>
      </p:sp>
      <p:sp>
        <p:nvSpPr>
          <p:cNvPr id="13319" name="Rectangle 7"/>
          <p:cNvSpPr>
            <a:spLocks noChangeArrowheads="1"/>
          </p:cNvSpPr>
          <p:nvPr/>
        </p:nvSpPr>
        <p:spPr bwMode="auto">
          <a:xfrm>
            <a:off x="1028700" y="4140200"/>
            <a:ext cx="2286000" cy="685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altLang="en-US" sz="1200" dirty="0">
                <a:solidFill>
                  <a:srgbClr val="000000"/>
                </a:solidFill>
                <a:latin typeface="High Tower Text" pitchFamily="18" charset="0"/>
              </a:rPr>
              <a:t>Synonyms or </a:t>
            </a:r>
            <a:r>
              <a:rPr lang="en-US" altLang="en-US" sz="1200" dirty="0" smtClean="0">
                <a:solidFill>
                  <a:srgbClr val="000000"/>
                </a:solidFill>
                <a:latin typeface="High Tower Text" pitchFamily="18" charset="0"/>
              </a:rPr>
              <a:t>examples:</a:t>
            </a:r>
          </a:p>
          <a:p>
            <a:pPr eaLnBrk="1" fontAlgn="base" hangingPunct="1">
              <a:spcBef>
                <a:spcPct val="0"/>
              </a:spcBef>
              <a:spcAft>
                <a:spcPct val="0"/>
              </a:spcAft>
            </a:pPr>
            <a:r>
              <a:rPr lang="en-US" altLang="en-US" sz="1200" dirty="0" smtClean="0">
                <a:solidFill>
                  <a:srgbClr val="000000"/>
                </a:solidFill>
                <a:latin typeface="High Tower Text" pitchFamily="18" charset="0"/>
              </a:rPr>
              <a:t>Global Warming</a:t>
            </a:r>
            <a:endParaRPr lang="en-US" altLang="en-US" sz="1200" dirty="0">
              <a:solidFill>
                <a:srgbClr val="000000"/>
              </a:solidFill>
              <a:latin typeface="High Tower Text" pitchFamily="18" charset="0"/>
            </a:endParaRPr>
          </a:p>
        </p:txBody>
      </p:sp>
      <p:sp>
        <p:nvSpPr>
          <p:cNvPr id="13320" name="Rectangle 8"/>
          <p:cNvSpPr>
            <a:spLocks noChangeArrowheads="1"/>
          </p:cNvSpPr>
          <p:nvPr/>
        </p:nvSpPr>
        <p:spPr bwMode="auto">
          <a:xfrm>
            <a:off x="0" y="34290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endParaRPr lang="en-US" altLang="en-US">
              <a:solidFill>
                <a:srgbClr val="000000"/>
              </a:solidFill>
            </a:endParaRPr>
          </a:p>
        </p:txBody>
      </p:sp>
      <p:sp>
        <p:nvSpPr>
          <p:cNvPr id="13321" name="Rectangle 9"/>
          <p:cNvSpPr>
            <a:spLocks noChangeArrowheads="1"/>
          </p:cNvSpPr>
          <p:nvPr/>
        </p:nvSpPr>
        <p:spPr bwMode="auto">
          <a:xfrm>
            <a:off x="3505200" y="4114800"/>
            <a:ext cx="2286000" cy="685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endParaRPr lang="en-US" altLang="en-US" sz="1400">
              <a:solidFill>
                <a:srgbClr val="3366FF"/>
              </a:solidFill>
              <a:latin typeface="High Tower Text" pitchFamily="18" charset="0"/>
            </a:endParaRPr>
          </a:p>
          <a:p>
            <a:pPr algn="ctr" eaLnBrk="1" fontAlgn="base" hangingPunct="1">
              <a:spcBef>
                <a:spcPct val="0"/>
              </a:spcBef>
              <a:spcAft>
                <a:spcPct val="0"/>
              </a:spcAft>
            </a:pPr>
            <a:r>
              <a:rPr lang="en-US" altLang="en-US" sz="1400">
                <a:solidFill>
                  <a:srgbClr val="0000FF"/>
                </a:solidFill>
                <a:latin typeface="High Tower Text" pitchFamily="18" charset="0"/>
              </a:rPr>
              <a:t>Natural Disasters</a:t>
            </a:r>
            <a:endParaRPr lang="en-US" altLang="en-US">
              <a:solidFill>
                <a:srgbClr val="000000"/>
              </a:solidFill>
            </a:endParaRPr>
          </a:p>
        </p:txBody>
      </p:sp>
      <p:sp>
        <p:nvSpPr>
          <p:cNvPr id="13322" name="Rectangle 10"/>
          <p:cNvSpPr>
            <a:spLocks noChangeArrowheads="1"/>
          </p:cNvSpPr>
          <p:nvPr/>
        </p:nvSpPr>
        <p:spPr bwMode="auto">
          <a:xfrm>
            <a:off x="6096000" y="4114800"/>
            <a:ext cx="2286000" cy="6604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endParaRPr lang="en-US" altLang="en-US" sz="1200">
              <a:solidFill>
                <a:srgbClr val="3366FF"/>
              </a:solidFill>
              <a:latin typeface="High Tower Text" pitchFamily="18" charset="0"/>
            </a:endParaRPr>
          </a:p>
          <a:p>
            <a:pPr algn="ctr" eaLnBrk="1" fontAlgn="base" hangingPunct="1">
              <a:spcBef>
                <a:spcPct val="0"/>
              </a:spcBef>
              <a:spcAft>
                <a:spcPct val="0"/>
              </a:spcAft>
            </a:pPr>
            <a:r>
              <a:rPr lang="en-US" altLang="en-US" sz="1400">
                <a:solidFill>
                  <a:srgbClr val="0000FF"/>
                </a:solidFill>
                <a:latin typeface="High Tower Text" pitchFamily="18" charset="0"/>
              </a:rPr>
              <a:t>Consequences</a:t>
            </a:r>
            <a:endParaRPr lang="en-US" altLang="en-US">
              <a:solidFill>
                <a:srgbClr val="000000"/>
              </a:solidFill>
            </a:endParaRPr>
          </a:p>
        </p:txBody>
      </p:sp>
      <p:sp>
        <p:nvSpPr>
          <p:cNvPr id="13323" name="Rectangle 11"/>
          <p:cNvSpPr>
            <a:spLocks noChangeArrowheads="1"/>
          </p:cNvSpPr>
          <p:nvPr/>
        </p:nvSpPr>
        <p:spPr bwMode="auto">
          <a:xfrm>
            <a:off x="1028700" y="5168900"/>
            <a:ext cx="2286000" cy="5715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endParaRPr lang="en-US" altLang="en-US" sz="1400">
              <a:solidFill>
                <a:srgbClr val="0000FF"/>
              </a:solidFill>
              <a:latin typeface="High Tower Text" pitchFamily="18" charset="0"/>
            </a:endParaRPr>
          </a:p>
          <a:p>
            <a:pPr algn="ctr" eaLnBrk="1" fontAlgn="base" hangingPunct="1">
              <a:spcBef>
                <a:spcPct val="0"/>
              </a:spcBef>
              <a:spcAft>
                <a:spcPct val="0"/>
              </a:spcAft>
            </a:pPr>
            <a:r>
              <a:rPr lang="en-US" altLang="en-US" sz="1400">
                <a:solidFill>
                  <a:srgbClr val="0000FF"/>
                </a:solidFill>
                <a:latin typeface="High Tower Text" pitchFamily="18" charset="0"/>
              </a:rPr>
              <a:t>Ozone depletion</a:t>
            </a:r>
            <a:endParaRPr lang="en-US" altLang="en-US">
              <a:solidFill>
                <a:srgbClr val="000000"/>
              </a:solidFill>
            </a:endParaRPr>
          </a:p>
        </p:txBody>
      </p:sp>
      <p:sp>
        <p:nvSpPr>
          <p:cNvPr id="13324" name="Rectangle 12"/>
          <p:cNvSpPr>
            <a:spLocks noChangeArrowheads="1"/>
          </p:cNvSpPr>
          <p:nvPr/>
        </p:nvSpPr>
        <p:spPr bwMode="auto">
          <a:xfrm>
            <a:off x="3581400" y="5105400"/>
            <a:ext cx="2286000" cy="685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altLang="en-US" sz="1400" dirty="0" smtClean="0">
                <a:solidFill>
                  <a:srgbClr val="3366FF"/>
                </a:solidFill>
                <a:latin typeface="High Tower Text" pitchFamily="18" charset="0"/>
              </a:rPr>
              <a:t>Drought, Hurricanes, Tornadoes</a:t>
            </a:r>
            <a:endParaRPr lang="en-US" altLang="en-US" sz="1400" dirty="0">
              <a:solidFill>
                <a:srgbClr val="3366FF"/>
              </a:solidFill>
              <a:latin typeface="High Tower Text" pitchFamily="18" charset="0"/>
            </a:endParaRPr>
          </a:p>
        </p:txBody>
      </p:sp>
      <p:sp>
        <p:nvSpPr>
          <p:cNvPr id="13325" name="Rectangle 13"/>
          <p:cNvSpPr>
            <a:spLocks noChangeArrowheads="1"/>
          </p:cNvSpPr>
          <p:nvPr/>
        </p:nvSpPr>
        <p:spPr bwMode="auto">
          <a:xfrm>
            <a:off x="6172200" y="5105400"/>
            <a:ext cx="2286000" cy="6604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altLang="en-US" sz="1200" dirty="0" smtClean="0">
                <a:solidFill>
                  <a:srgbClr val="3366FF"/>
                </a:solidFill>
                <a:latin typeface="High Tower Text" pitchFamily="18" charset="0"/>
              </a:rPr>
              <a:t>Impact</a:t>
            </a:r>
            <a:endParaRPr lang="en-US" altLang="en-US" sz="1200" dirty="0">
              <a:solidFill>
                <a:srgbClr val="3366FF"/>
              </a:solidFill>
              <a:latin typeface="High Tower Text" pitchFamily="18" charset="0"/>
            </a:endParaRPr>
          </a:p>
        </p:txBody>
      </p:sp>
    </p:spTree>
    <p:extLst>
      <p:ext uri="{BB962C8B-B14F-4D97-AF65-F5344CB8AC3E}">
        <p14:creationId xmlns:p14="http://schemas.microsoft.com/office/powerpoint/2010/main" val="1955656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CRAP Test</a:t>
            </a:r>
            <a:endParaRPr lang="en-US" dirty="0"/>
          </a:p>
        </p:txBody>
      </p:sp>
      <p:sp>
        <p:nvSpPr>
          <p:cNvPr id="5" name="Content Placeholder 4"/>
          <p:cNvSpPr>
            <a:spLocks noGrp="1"/>
          </p:cNvSpPr>
          <p:nvPr>
            <p:ph idx="1"/>
          </p:nvPr>
        </p:nvSpPr>
        <p:spPr/>
        <p:txBody>
          <a:bodyPr/>
          <a:lstStyle/>
          <a:p>
            <a:r>
              <a:rPr lang="en-US" dirty="0" smtClean="0"/>
              <a:t>Currency- </a:t>
            </a:r>
            <a:r>
              <a:rPr lang="en-US" sz="1600" dirty="0" smtClean="0"/>
              <a:t>When was this information published?  Is it necessary to have current information on your topic?</a:t>
            </a:r>
          </a:p>
          <a:p>
            <a:r>
              <a:rPr lang="en-US" dirty="0" smtClean="0"/>
              <a:t>Reliability/Relevancy- </a:t>
            </a:r>
            <a:r>
              <a:rPr lang="en-US" sz="1600" dirty="0" smtClean="0"/>
              <a:t>Does your information answer your guiding question?  Can you find the same information in another source? Does the source cite information?</a:t>
            </a:r>
          </a:p>
          <a:p>
            <a:r>
              <a:rPr lang="en-US" dirty="0" smtClean="0"/>
              <a:t>Authority</a:t>
            </a:r>
            <a:r>
              <a:rPr lang="en-US" sz="1600" dirty="0" smtClean="0"/>
              <a:t>- Does your source have an author?  Who is it?  Are they an expert in their field?  Are they a journalist?  What are their credentials?</a:t>
            </a:r>
          </a:p>
          <a:p>
            <a:r>
              <a:rPr lang="en-US" dirty="0" smtClean="0"/>
              <a:t>Purpose</a:t>
            </a:r>
            <a:r>
              <a:rPr lang="en-US" sz="1600" dirty="0" smtClean="0"/>
              <a:t>- What is the purpose of the information? To inform? To persuade? To sell?  Why might the author want you to know this information? What bias might the author/organization have?</a:t>
            </a:r>
          </a:p>
          <a:p>
            <a:endParaRPr lang="en-US" sz="1600" dirty="0"/>
          </a:p>
        </p:txBody>
      </p:sp>
      <p:sp>
        <p:nvSpPr>
          <p:cNvPr id="2" name="TextBox 1"/>
          <p:cNvSpPr txBox="1"/>
          <p:nvPr/>
        </p:nvSpPr>
        <p:spPr>
          <a:xfrm>
            <a:off x="5638800" y="6096000"/>
            <a:ext cx="2667000" cy="253916"/>
          </a:xfrm>
          <a:prstGeom prst="rect">
            <a:avLst/>
          </a:prstGeom>
          <a:noFill/>
        </p:spPr>
        <p:txBody>
          <a:bodyPr wrap="square" rtlCol="0">
            <a:spAutoFit/>
          </a:bodyPr>
          <a:lstStyle/>
          <a:p>
            <a:r>
              <a:rPr lang="en-US" sz="1000" dirty="0" smtClean="0"/>
              <a:t>Based on “Crap Detection 101”</a:t>
            </a:r>
            <a:endParaRPr lang="en-US" sz="1000" dirty="0"/>
          </a:p>
        </p:txBody>
      </p:sp>
    </p:spTree>
    <p:extLst>
      <p:ext uri="{BB962C8B-B14F-4D97-AF65-F5344CB8AC3E}">
        <p14:creationId xmlns:p14="http://schemas.microsoft.com/office/powerpoint/2010/main" val="358260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smtClean="0"/>
              <a:t>Construct</a:t>
            </a:r>
          </a:p>
        </p:txBody>
      </p:sp>
      <p:sp>
        <p:nvSpPr>
          <p:cNvPr id="14339" name="Rectangle 3"/>
          <p:cNvSpPr>
            <a:spLocks noGrp="1" noChangeArrowheads="1"/>
          </p:cNvSpPr>
          <p:nvPr>
            <p:ph type="body" idx="1"/>
          </p:nvPr>
        </p:nvSpPr>
        <p:spPr/>
        <p:txBody>
          <a:bodyPr/>
          <a:lstStyle/>
          <a:p>
            <a:pPr eaLnBrk="1" hangingPunct="1"/>
            <a:r>
              <a:rPr lang="en-US" altLang="en-US" dirty="0" smtClean="0"/>
              <a:t>This is the step when students begin processing their research, organizing their evidence, and drawing conclusions.</a:t>
            </a:r>
          </a:p>
        </p:txBody>
      </p:sp>
      <p:pic>
        <p:nvPicPr>
          <p:cNvPr id="14340" name="Picture 4" descr="j043152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9913" y="3276600"/>
            <a:ext cx="3257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97703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Point-Evidence-Analysis</a:t>
            </a:r>
            <a:endParaRPr lang="en-US" dirty="0"/>
          </a:p>
        </p:txBody>
      </p:sp>
      <p:sp>
        <p:nvSpPr>
          <p:cNvPr id="4" name="TextBox 3"/>
          <p:cNvSpPr txBox="1"/>
          <p:nvPr/>
        </p:nvSpPr>
        <p:spPr>
          <a:xfrm>
            <a:off x="599983" y="2569695"/>
            <a:ext cx="1981200" cy="2585323"/>
          </a:xfrm>
          <a:prstGeom prst="rect">
            <a:avLst/>
          </a:prstGeom>
          <a:noFill/>
          <a:ln>
            <a:solidFill>
              <a:schemeClr val="tx2"/>
            </a:solidFill>
          </a:ln>
        </p:spPr>
        <p:txBody>
          <a:bodyPr wrap="square" rtlCol="0">
            <a:spAutoFit/>
          </a:bodyPr>
          <a:lstStyle/>
          <a:p>
            <a:r>
              <a:rPr lang="en-US" dirty="0" smtClean="0"/>
              <a:t>Claim Statement (Point):</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5" name="TextBox 4"/>
          <p:cNvSpPr txBox="1"/>
          <p:nvPr/>
        </p:nvSpPr>
        <p:spPr>
          <a:xfrm>
            <a:off x="3202619" y="1524000"/>
            <a:ext cx="2283781" cy="1477328"/>
          </a:xfrm>
          <a:prstGeom prst="rect">
            <a:avLst/>
          </a:prstGeom>
          <a:noFill/>
          <a:ln>
            <a:solidFill>
              <a:schemeClr val="tx2"/>
            </a:solidFill>
          </a:ln>
        </p:spPr>
        <p:txBody>
          <a:bodyPr wrap="square" rtlCol="0">
            <a:spAutoFit/>
          </a:bodyPr>
          <a:lstStyle/>
          <a:p>
            <a:r>
              <a:rPr lang="en-US" dirty="0" smtClean="0"/>
              <a:t>Evidence:</a:t>
            </a:r>
          </a:p>
          <a:p>
            <a:endParaRPr lang="en-US" dirty="0" smtClean="0"/>
          </a:p>
          <a:p>
            <a:endParaRPr lang="en-US" dirty="0" smtClean="0"/>
          </a:p>
          <a:p>
            <a:endParaRPr lang="en-US" dirty="0"/>
          </a:p>
          <a:p>
            <a:endParaRPr lang="en-US" dirty="0"/>
          </a:p>
        </p:txBody>
      </p:sp>
      <p:sp>
        <p:nvSpPr>
          <p:cNvPr id="6" name="TextBox 5"/>
          <p:cNvSpPr txBox="1"/>
          <p:nvPr/>
        </p:nvSpPr>
        <p:spPr>
          <a:xfrm>
            <a:off x="3200400" y="3200400"/>
            <a:ext cx="2286000" cy="1477328"/>
          </a:xfrm>
          <a:prstGeom prst="rect">
            <a:avLst/>
          </a:prstGeom>
          <a:noFill/>
          <a:ln>
            <a:solidFill>
              <a:schemeClr val="tx2"/>
            </a:solidFill>
          </a:ln>
        </p:spPr>
        <p:txBody>
          <a:bodyPr wrap="square" rtlCol="0">
            <a:spAutoFit/>
          </a:bodyPr>
          <a:lstStyle/>
          <a:p>
            <a:r>
              <a:rPr lang="en-US" dirty="0" smtClean="0"/>
              <a:t>Evidence:</a:t>
            </a:r>
          </a:p>
          <a:p>
            <a:endParaRPr lang="en-US" dirty="0" smtClean="0"/>
          </a:p>
          <a:p>
            <a:endParaRPr lang="en-US" dirty="0" smtClean="0"/>
          </a:p>
          <a:p>
            <a:endParaRPr lang="en-US" dirty="0"/>
          </a:p>
          <a:p>
            <a:endParaRPr lang="en-US" dirty="0"/>
          </a:p>
        </p:txBody>
      </p:sp>
      <p:sp>
        <p:nvSpPr>
          <p:cNvPr id="7" name="TextBox 6"/>
          <p:cNvSpPr txBox="1"/>
          <p:nvPr/>
        </p:nvSpPr>
        <p:spPr>
          <a:xfrm>
            <a:off x="3202618" y="4800600"/>
            <a:ext cx="2283781" cy="1477328"/>
          </a:xfrm>
          <a:prstGeom prst="rect">
            <a:avLst/>
          </a:prstGeom>
          <a:noFill/>
          <a:ln>
            <a:solidFill>
              <a:schemeClr val="tx2"/>
            </a:solidFill>
          </a:ln>
        </p:spPr>
        <p:txBody>
          <a:bodyPr wrap="square" rtlCol="0">
            <a:spAutoFit/>
          </a:bodyPr>
          <a:lstStyle/>
          <a:p>
            <a:r>
              <a:rPr lang="en-US" dirty="0" smtClean="0"/>
              <a:t>Evidence:</a:t>
            </a:r>
          </a:p>
          <a:p>
            <a:endParaRPr lang="en-US" dirty="0" smtClean="0"/>
          </a:p>
          <a:p>
            <a:endParaRPr lang="en-US" dirty="0" smtClean="0"/>
          </a:p>
          <a:p>
            <a:endParaRPr lang="en-US" dirty="0"/>
          </a:p>
          <a:p>
            <a:endParaRPr lang="en-US" dirty="0"/>
          </a:p>
        </p:txBody>
      </p:sp>
      <p:sp>
        <p:nvSpPr>
          <p:cNvPr id="8" name="TextBox 7"/>
          <p:cNvSpPr txBox="1"/>
          <p:nvPr/>
        </p:nvSpPr>
        <p:spPr>
          <a:xfrm>
            <a:off x="6324600" y="1600200"/>
            <a:ext cx="2209800" cy="4524315"/>
          </a:xfrm>
          <a:prstGeom prst="rect">
            <a:avLst/>
          </a:prstGeom>
          <a:noFill/>
          <a:ln>
            <a:solidFill>
              <a:schemeClr val="tx2"/>
            </a:solidFill>
          </a:ln>
        </p:spPr>
        <p:txBody>
          <a:bodyPr wrap="square" rtlCol="0">
            <a:spAutoFit/>
          </a:bodyPr>
          <a:lstStyle/>
          <a:p>
            <a:r>
              <a:rPr lang="en-US" dirty="0" smtClean="0"/>
              <a:t>Analysis (So What?)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cxnSp>
        <p:nvCxnSpPr>
          <p:cNvPr id="10" name="Straight Arrow Connector 9"/>
          <p:cNvCxnSpPr/>
          <p:nvPr/>
        </p:nvCxnSpPr>
        <p:spPr>
          <a:xfrm flipV="1">
            <a:off x="2743200" y="2438400"/>
            <a:ext cx="381000" cy="304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2667000" y="3622089"/>
            <a:ext cx="404674" cy="957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667000" y="4800600"/>
            <a:ext cx="450172" cy="47609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715000" y="2667000"/>
            <a:ext cx="4572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735715" y="3854048"/>
            <a:ext cx="4572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735715" y="5459818"/>
            <a:ext cx="512685"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21898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research?</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“The </a:t>
            </a:r>
            <a:r>
              <a:rPr lang="en-US" dirty="0"/>
              <a:t>National Association of Colleges and Employers (NACE) a Bethlehem, Pa. non-profit group that links college career placement offices with employers, ran a </a:t>
            </a:r>
            <a:r>
              <a:rPr lang="en-US" dirty="0" smtClean="0"/>
              <a:t>survey…where </a:t>
            </a:r>
            <a:r>
              <a:rPr lang="en-US" dirty="0"/>
              <a:t>it asked hiring managers what skills they prioritize when they hire college grads. Though the survey sample is small—NACE collected responses from just 200 employers—the wisdom is sound. New and recent grads should pay </a:t>
            </a:r>
            <a:r>
              <a:rPr lang="en-US" dirty="0" smtClean="0"/>
              <a:t>attention”(Adams).</a:t>
            </a:r>
            <a:endParaRPr lang="en-US" dirty="0"/>
          </a:p>
        </p:txBody>
      </p:sp>
    </p:spTree>
    <p:extLst>
      <p:ext uri="{BB962C8B-B14F-4D97-AF65-F5344CB8AC3E}">
        <p14:creationId xmlns:p14="http://schemas.microsoft.com/office/powerpoint/2010/main" val="7716950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smtClean="0"/>
              <a:t>Express</a:t>
            </a:r>
          </a:p>
        </p:txBody>
      </p:sp>
      <p:sp>
        <p:nvSpPr>
          <p:cNvPr id="15363" name="Rectangle 3"/>
          <p:cNvSpPr>
            <a:spLocks noGrp="1" noChangeArrowheads="1"/>
          </p:cNvSpPr>
          <p:nvPr>
            <p:ph type="body" idx="1"/>
          </p:nvPr>
        </p:nvSpPr>
        <p:spPr>
          <a:xfrm>
            <a:off x="457200" y="1904999"/>
            <a:ext cx="8229600" cy="4221163"/>
          </a:xfrm>
        </p:spPr>
        <p:txBody>
          <a:bodyPr/>
          <a:lstStyle/>
          <a:p>
            <a:pPr eaLnBrk="1" hangingPunct="1"/>
            <a:r>
              <a:rPr lang="en-US" altLang="en-US" dirty="0" smtClean="0"/>
              <a:t>This is the summative/end product of the inquiry project. Whether it is a paper, presentation, poster, speech, or anything else you can dream up, this is the step in which a student EXPRESSES what they learned. </a:t>
            </a:r>
          </a:p>
        </p:txBody>
      </p:sp>
      <p:pic>
        <p:nvPicPr>
          <p:cNvPr id="15364" name="Picture 5" descr="j0310998[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4911725"/>
            <a:ext cx="150495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6" descr="j039778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1197" y="161925"/>
            <a:ext cx="1438275"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7" descr="j039777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0"/>
            <a:ext cx="123825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8" descr="j029089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50672" y="5049837"/>
            <a:ext cx="13620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9" descr="en01036_[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24600" y="4894262"/>
            <a:ext cx="1685925"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10" descr="j0415970[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90800" y="5051255"/>
            <a:ext cx="137160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87632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50 ways to leave your research paper…or PowerPoint</a:t>
            </a:r>
            <a:endParaRPr lang="en-US" dirty="0"/>
          </a:p>
        </p:txBody>
      </p:sp>
      <p:sp>
        <p:nvSpPr>
          <p:cNvPr id="3" name="Content Placeholder 2"/>
          <p:cNvSpPr>
            <a:spLocks noGrp="1"/>
          </p:cNvSpPr>
          <p:nvPr>
            <p:ph idx="1"/>
          </p:nvPr>
        </p:nvSpPr>
        <p:spPr/>
        <p:txBody>
          <a:bodyPr/>
          <a:lstStyle/>
          <a:p>
            <a:pPr>
              <a:buFont typeface="+mj-lt"/>
              <a:buAutoNum type="arabicPeriod"/>
            </a:pPr>
            <a:r>
              <a:rPr lang="en-US" sz="1400" dirty="0" smtClean="0"/>
              <a:t>Create a Newspaper using publisher.</a:t>
            </a:r>
          </a:p>
          <a:p>
            <a:pPr>
              <a:buFont typeface="+mj-lt"/>
              <a:buAutoNum type="arabicPeriod"/>
            </a:pPr>
            <a:r>
              <a:rPr lang="en-US" sz="1400" dirty="0" smtClean="0"/>
              <a:t>Make an online animated video using </a:t>
            </a:r>
            <a:r>
              <a:rPr lang="en-US" sz="1400" dirty="0" err="1" smtClean="0"/>
              <a:t>Powtoon</a:t>
            </a:r>
            <a:r>
              <a:rPr lang="en-US" sz="1400" dirty="0" smtClean="0"/>
              <a:t>.</a:t>
            </a:r>
          </a:p>
          <a:p>
            <a:pPr>
              <a:buFont typeface="+mj-lt"/>
              <a:buAutoNum type="arabicPeriod"/>
            </a:pPr>
            <a:r>
              <a:rPr lang="en-US" sz="1400" dirty="0" smtClean="0"/>
              <a:t>Create a resume for a historical scientist, philosopher, or artist.</a:t>
            </a:r>
          </a:p>
          <a:p>
            <a:pPr>
              <a:buFont typeface="+mj-lt"/>
              <a:buAutoNum type="arabicPeriod"/>
            </a:pPr>
            <a:r>
              <a:rPr lang="en-US" sz="1400" dirty="0" smtClean="0"/>
              <a:t>Create a fake </a:t>
            </a:r>
            <a:r>
              <a:rPr lang="en-US" sz="1400" dirty="0" err="1" smtClean="0"/>
              <a:t>facebook</a:t>
            </a:r>
            <a:r>
              <a:rPr lang="en-US" sz="1400" dirty="0" smtClean="0"/>
              <a:t> page using classtools.net</a:t>
            </a:r>
          </a:p>
          <a:p>
            <a:pPr>
              <a:buFont typeface="+mj-lt"/>
              <a:buAutoNum type="arabicPeriod"/>
            </a:pPr>
            <a:r>
              <a:rPr lang="en-US" sz="1400" dirty="0" smtClean="0"/>
              <a:t>Hold a press </a:t>
            </a:r>
            <a:r>
              <a:rPr lang="en-US" sz="1400" dirty="0"/>
              <a:t>c</a:t>
            </a:r>
            <a:r>
              <a:rPr lang="en-US" sz="1400" dirty="0" smtClean="0"/>
              <a:t>onference with students acting as historical figures and the press.</a:t>
            </a:r>
          </a:p>
          <a:p>
            <a:pPr>
              <a:buFont typeface="+mj-lt"/>
              <a:buAutoNum type="arabicPeriod"/>
            </a:pPr>
            <a:r>
              <a:rPr lang="en-US" sz="1400" dirty="0" smtClean="0"/>
              <a:t>Hold a  Current Event Debate.</a:t>
            </a:r>
          </a:p>
          <a:p>
            <a:pPr>
              <a:buFont typeface="+mj-lt"/>
              <a:buAutoNum type="arabicPeriod"/>
            </a:pPr>
            <a:r>
              <a:rPr lang="en-US" sz="1400" dirty="0" smtClean="0"/>
              <a:t>Hold a Historical Event Debate. </a:t>
            </a:r>
          </a:p>
          <a:p>
            <a:pPr>
              <a:buFont typeface="+mj-lt"/>
              <a:buAutoNum type="arabicPeriod"/>
            </a:pPr>
            <a:r>
              <a:rPr lang="en-US" sz="1400" dirty="0" smtClean="0"/>
              <a:t>Create a political campaign.</a:t>
            </a:r>
          </a:p>
          <a:p>
            <a:pPr>
              <a:buFont typeface="+mj-lt"/>
              <a:buAutoNum type="arabicPeriod"/>
            </a:pPr>
            <a:r>
              <a:rPr lang="en-US" sz="1400" dirty="0" smtClean="0"/>
              <a:t>Hold a mock trial.</a:t>
            </a:r>
          </a:p>
          <a:p>
            <a:pPr>
              <a:buFont typeface="+mj-lt"/>
              <a:buAutoNum type="arabicPeriod"/>
            </a:pPr>
            <a:r>
              <a:rPr lang="en-US" sz="1400" dirty="0" smtClean="0"/>
              <a:t> Create Historical Trip Itinerary or Travel Guide using an interactive mapping tool (see Lit trips</a:t>
            </a:r>
            <a:r>
              <a:rPr lang="en-US" sz="1400" dirty="0"/>
              <a:t>)</a:t>
            </a:r>
            <a:endParaRPr lang="en-US" sz="1400" dirty="0" smtClean="0"/>
          </a:p>
          <a:p>
            <a:pPr>
              <a:buFont typeface="+mj-lt"/>
              <a:buAutoNum type="arabicPeriod"/>
            </a:pPr>
            <a:r>
              <a:rPr lang="en-US" sz="1400" dirty="0" smtClean="0"/>
              <a:t>What if _________ had never happened- Have students choose best scenario</a:t>
            </a:r>
          </a:p>
          <a:p>
            <a:pPr>
              <a:buFont typeface="+mj-lt"/>
              <a:buAutoNum type="arabicPeriod"/>
            </a:pPr>
            <a:r>
              <a:rPr lang="en-US" sz="1400" dirty="0" smtClean="0"/>
              <a:t>Student Created </a:t>
            </a:r>
            <a:r>
              <a:rPr lang="en-US" sz="1400" dirty="0" err="1" smtClean="0"/>
              <a:t>Webquests</a:t>
            </a:r>
            <a:endParaRPr lang="en-US" sz="1400" dirty="0" smtClean="0"/>
          </a:p>
          <a:p>
            <a:pPr>
              <a:buFont typeface="+mj-lt"/>
              <a:buAutoNum type="arabicPeriod"/>
            </a:pPr>
            <a:r>
              <a:rPr lang="en-US" sz="1400" dirty="0" smtClean="0"/>
              <a:t>Create a blog as an historical person.</a:t>
            </a:r>
          </a:p>
          <a:p>
            <a:pPr>
              <a:buFont typeface="+mj-lt"/>
              <a:buAutoNum type="arabicPeriod"/>
            </a:pPr>
            <a:r>
              <a:rPr lang="en-US" sz="1400" dirty="0" smtClean="0"/>
              <a:t>Create an online timeline.</a:t>
            </a:r>
          </a:p>
          <a:p>
            <a:pPr>
              <a:buFont typeface="+mj-lt"/>
              <a:buAutoNum type="arabicPeriod"/>
            </a:pPr>
            <a:r>
              <a:rPr lang="en-US" sz="1400" dirty="0" smtClean="0"/>
              <a:t>Create an infographic using </a:t>
            </a:r>
            <a:r>
              <a:rPr lang="en-US" sz="1400" dirty="0" err="1" smtClean="0"/>
              <a:t>Easely</a:t>
            </a:r>
            <a:r>
              <a:rPr lang="en-US" sz="1400" dirty="0" smtClean="0"/>
              <a:t>.</a:t>
            </a:r>
          </a:p>
          <a:p>
            <a:pPr>
              <a:buFont typeface="+mj-lt"/>
              <a:buAutoNum type="arabicPeriod"/>
            </a:pPr>
            <a:r>
              <a:rPr lang="en-US" sz="1400" dirty="0" smtClean="0"/>
              <a:t>Annotate a picture or political cartoon using </a:t>
            </a:r>
            <a:r>
              <a:rPr lang="en-US" sz="1400" dirty="0" err="1" smtClean="0"/>
              <a:t>Thinglink</a:t>
            </a:r>
            <a:r>
              <a:rPr lang="en-US" sz="1400" dirty="0" smtClean="0"/>
              <a:t>.</a:t>
            </a:r>
          </a:p>
          <a:p>
            <a:pPr>
              <a:buFont typeface="+mj-lt"/>
              <a:buAutoNum type="arabicPeriod"/>
            </a:pPr>
            <a:r>
              <a:rPr lang="en-US" sz="1400" dirty="0" smtClean="0"/>
              <a:t>Create a Museum Box/Museum Display.</a:t>
            </a:r>
          </a:p>
          <a:p>
            <a:endParaRPr lang="en-US" sz="1600" dirty="0" smtClean="0"/>
          </a:p>
          <a:p>
            <a:endParaRPr lang="en-US" dirty="0"/>
          </a:p>
        </p:txBody>
      </p:sp>
    </p:spTree>
    <p:extLst>
      <p:ext uri="{BB962C8B-B14F-4D97-AF65-F5344CB8AC3E}">
        <p14:creationId xmlns:p14="http://schemas.microsoft.com/office/powerpoint/2010/main" val="16898814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457200" y="1295400"/>
            <a:ext cx="8229600" cy="4953000"/>
          </a:xfrm>
        </p:spPr>
        <p:txBody>
          <a:bodyPr/>
          <a:lstStyle/>
          <a:p>
            <a:pPr>
              <a:buFont typeface="+mj-lt"/>
              <a:buAutoNum type="arabicPeriod" startAt="18"/>
            </a:pPr>
            <a:r>
              <a:rPr lang="en-US" sz="1600" dirty="0" smtClean="0"/>
              <a:t>Make an historical </a:t>
            </a:r>
            <a:r>
              <a:rPr lang="en-US" sz="1600" dirty="0" err="1" smtClean="0"/>
              <a:t>Vlog</a:t>
            </a:r>
            <a:r>
              <a:rPr lang="en-US" sz="1600" dirty="0" smtClean="0"/>
              <a:t>.</a:t>
            </a:r>
          </a:p>
          <a:p>
            <a:pPr>
              <a:buFont typeface="+mj-lt"/>
              <a:buAutoNum type="arabicPeriod" startAt="18"/>
            </a:pPr>
            <a:r>
              <a:rPr lang="en-US" sz="1600" dirty="0" smtClean="0"/>
              <a:t>Create a webpage using </a:t>
            </a:r>
            <a:r>
              <a:rPr lang="en-US" sz="1600" dirty="0" err="1" smtClean="0"/>
              <a:t>Wix</a:t>
            </a:r>
            <a:r>
              <a:rPr lang="en-US" sz="1600" dirty="0" smtClean="0"/>
              <a:t> or </a:t>
            </a:r>
            <a:r>
              <a:rPr lang="en-US" sz="1600" dirty="0" err="1" smtClean="0"/>
              <a:t>Kafafa</a:t>
            </a:r>
            <a:endParaRPr lang="en-US" sz="1600" dirty="0" smtClean="0"/>
          </a:p>
          <a:p>
            <a:pPr>
              <a:buFont typeface="+mj-lt"/>
              <a:buAutoNum type="arabicPeriod" startAt="18"/>
            </a:pPr>
            <a:r>
              <a:rPr lang="en-US" sz="1600" dirty="0" smtClean="0"/>
              <a:t>Have students create a sales pitch/ad campaign for an ancient technology.  </a:t>
            </a:r>
          </a:p>
          <a:p>
            <a:pPr>
              <a:buFont typeface="+mj-lt"/>
              <a:buAutoNum type="arabicPeriod" startAt="18"/>
            </a:pPr>
            <a:r>
              <a:rPr lang="en-US" sz="1600" dirty="0" smtClean="0"/>
              <a:t>Create a PSA.</a:t>
            </a:r>
          </a:p>
          <a:p>
            <a:pPr>
              <a:buFont typeface="+mj-lt"/>
              <a:buAutoNum type="arabicPeriod" startAt="18"/>
            </a:pPr>
            <a:r>
              <a:rPr lang="en-US" sz="1600" dirty="0" smtClean="0"/>
              <a:t>Fantasy Geopolitics.</a:t>
            </a:r>
          </a:p>
          <a:p>
            <a:pPr>
              <a:buFont typeface="+mj-lt"/>
              <a:buAutoNum type="arabicPeriod" startAt="18"/>
            </a:pPr>
            <a:r>
              <a:rPr lang="en-US" sz="1600" dirty="0" smtClean="0"/>
              <a:t>Have students create their own DBQs</a:t>
            </a:r>
          </a:p>
          <a:p>
            <a:pPr>
              <a:buFont typeface="+mj-lt"/>
              <a:buAutoNum type="arabicPeriod" startAt="18"/>
            </a:pPr>
            <a:r>
              <a:rPr lang="en-US" sz="1600" dirty="0" smtClean="0"/>
              <a:t>Hold a mock election for current or historical figures.</a:t>
            </a:r>
          </a:p>
          <a:p>
            <a:pPr>
              <a:buFont typeface="+mj-lt"/>
              <a:buAutoNum type="arabicPeriod" startAt="18"/>
            </a:pPr>
            <a:r>
              <a:rPr lang="en-US" sz="1600" dirty="0" smtClean="0"/>
              <a:t>Create historical </a:t>
            </a:r>
            <a:r>
              <a:rPr lang="en-US" sz="1600" dirty="0"/>
              <a:t>f</a:t>
            </a:r>
            <a:r>
              <a:rPr lang="en-US" sz="1600" dirty="0" smtClean="0"/>
              <a:t>iction </a:t>
            </a:r>
            <a:r>
              <a:rPr lang="en-US" sz="1600" dirty="0"/>
              <a:t>s</a:t>
            </a:r>
            <a:r>
              <a:rPr lang="en-US" sz="1600" dirty="0" smtClean="0"/>
              <a:t>hort </a:t>
            </a:r>
            <a:r>
              <a:rPr lang="en-US" sz="1600" dirty="0"/>
              <a:t>s</a:t>
            </a:r>
            <a:r>
              <a:rPr lang="en-US" sz="1600" dirty="0" smtClean="0"/>
              <a:t>tory</a:t>
            </a:r>
          </a:p>
          <a:p>
            <a:pPr>
              <a:buFont typeface="+mj-lt"/>
              <a:buAutoNum type="arabicPeriod" startAt="18"/>
            </a:pPr>
            <a:r>
              <a:rPr lang="en-US" sz="1600" dirty="0" smtClean="0"/>
              <a:t>Have students create political cartoons for historical events</a:t>
            </a:r>
          </a:p>
          <a:p>
            <a:pPr>
              <a:buFont typeface="+mj-lt"/>
              <a:buAutoNum type="arabicPeriod" startAt="18"/>
            </a:pPr>
            <a:r>
              <a:rPr lang="en-US" sz="1600" dirty="0" smtClean="0"/>
              <a:t>Have students create a multi-genre </a:t>
            </a:r>
            <a:r>
              <a:rPr lang="en-US" sz="1600" dirty="0"/>
              <a:t>p</a:t>
            </a:r>
            <a:r>
              <a:rPr lang="en-US" sz="1600" dirty="0" smtClean="0"/>
              <a:t>ortfolio around an event or idea.  </a:t>
            </a:r>
          </a:p>
          <a:p>
            <a:pPr>
              <a:buFont typeface="+mj-lt"/>
              <a:buAutoNum type="arabicPeriod" startAt="18"/>
            </a:pPr>
            <a:r>
              <a:rPr lang="en-US" sz="1600" dirty="0" smtClean="0"/>
              <a:t>Have students create superlatives, e.g. Genghis Khan as “Most Likely to Pillage your village”</a:t>
            </a:r>
          </a:p>
          <a:p>
            <a:pPr>
              <a:buFont typeface="+mj-lt"/>
              <a:buAutoNum type="arabicPeriod" startAt="18"/>
            </a:pPr>
            <a:r>
              <a:rPr lang="en-US" sz="1600" dirty="0" smtClean="0"/>
              <a:t>Six degrees of separation- History Style</a:t>
            </a:r>
          </a:p>
          <a:p>
            <a:pPr>
              <a:buFont typeface="+mj-lt"/>
              <a:buAutoNum type="arabicPeriod" startAt="18"/>
            </a:pPr>
            <a:r>
              <a:rPr lang="en-US" sz="1600" dirty="0" smtClean="0"/>
              <a:t>Have students participate in Project Citizen.</a:t>
            </a:r>
          </a:p>
          <a:p>
            <a:pPr>
              <a:buFont typeface="+mj-lt"/>
              <a:buAutoNum type="arabicPeriod" startAt="18"/>
            </a:pPr>
            <a:r>
              <a:rPr lang="en-US" sz="1600" dirty="0" smtClean="0"/>
              <a:t>Create a Mock Supreme Court to look at Constitutionality of new laws.</a:t>
            </a:r>
          </a:p>
          <a:p>
            <a:pPr>
              <a:buFont typeface="+mj-lt"/>
              <a:buAutoNum type="arabicPeriod" startAt="18"/>
            </a:pPr>
            <a:r>
              <a:rPr lang="en-US" sz="1600" dirty="0" smtClean="0"/>
              <a:t>Create an NGO for Human Rights issues.</a:t>
            </a:r>
          </a:p>
          <a:p>
            <a:pPr>
              <a:buFont typeface="+mj-lt"/>
              <a:buAutoNum type="arabicPeriod" startAt="18"/>
            </a:pPr>
            <a:r>
              <a:rPr lang="en-US" sz="1600" dirty="0" smtClean="0"/>
              <a:t>Write a “This I believe” article from historical or international point of view.</a:t>
            </a:r>
          </a:p>
          <a:p>
            <a:pPr marL="0" indent="0">
              <a:buNone/>
            </a:pPr>
            <a:endParaRPr lang="en-US" sz="1600" dirty="0" smtClean="0"/>
          </a:p>
          <a:p>
            <a:pPr marL="0" indent="0">
              <a:buNone/>
            </a:pPr>
            <a:endParaRPr lang="en-US" dirty="0"/>
          </a:p>
        </p:txBody>
      </p:sp>
    </p:spTree>
    <p:extLst>
      <p:ext uri="{BB962C8B-B14F-4D97-AF65-F5344CB8AC3E}">
        <p14:creationId xmlns:p14="http://schemas.microsoft.com/office/powerpoint/2010/main" val="7925586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44562"/>
          </a:xfrm>
        </p:spPr>
        <p:txBody>
          <a:bodyPr/>
          <a:lstStyle/>
          <a:p>
            <a:r>
              <a:rPr lang="en-US" dirty="0" smtClean="0"/>
              <a:t>More…</a:t>
            </a:r>
            <a:endParaRPr lang="en-US" dirty="0"/>
          </a:p>
        </p:txBody>
      </p:sp>
      <p:sp>
        <p:nvSpPr>
          <p:cNvPr id="3" name="Content Placeholder 2"/>
          <p:cNvSpPr>
            <a:spLocks noGrp="1"/>
          </p:cNvSpPr>
          <p:nvPr>
            <p:ph idx="1"/>
          </p:nvPr>
        </p:nvSpPr>
        <p:spPr>
          <a:xfrm>
            <a:off x="457200" y="1219200"/>
            <a:ext cx="8229600" cy="4830763"/>
          </a:xfrm>
        </p:spPr>
        <p:txBody>
          <a:bodyPr/>
          <a:lstStyle/>
          <a:p>
            <a:pPr>
              <a:buFont typeface="+mj-lt"/>
              <a:buAutoNum type="arabicPeriod" startAt="34"/>
            </a:pPr>
            <a:r>
              <a:rPr lang="en-US" sz="1600" dirty="0" smtClean="0"/>
              <a:t>Create a </a:t>
            </a:r>
            <a:r>
              <a:rPr lang="en-US" sz="1600" dirty="0" err="1" smtClean="0"/>
              <a:t>Buzzfeed</a:t>
            </a:r>
            <a:r>
              <a:rPr lang="en-US" sz="1600" dirty="0" smtClean="0"/>
              <a:t> style list, e.g. 8 Amazing Things you Didn’t Know were invented in China!”</a:t>
            </a:r>
          </a:p>
          <a:p>
            <a:pPr>
              <a:buFont typeface="+mj-lt"/>
              <a:buAutoNum type="arabicPeriod" startAt="34"/>
            </a:pPr>
            <a:r>
              <a:rPr lang="en-US" sz="1600" dirty="0" smtClean="0"/>
              <a:t>Create a dialogue between two people from different time periods.</a:t>
            </a:r>
          </a:p>
          <a:p>
            <a:pPr>
              <a:buFont typeface="+mj-lt"/>
              <a:buAutoNum type="arabicPeriod" startAt="34"/>
            </a:pPr>
            <a:r>
              <a:rPr lang="en-US" sz="1600" dirty="0" smtClean="0"/>
              <a:t>Would you…the economics of risk</a:t>
            </a:r>
          </a:p>
          <a:p>
            <a:pPr>
              <a:buFont typeface="+mj-lt"/>
              <a:buAutoNum type="arabicPeriod" startAt="34"/>
            </a:pPr>
            <a:r>
              <a:rPr lang="en-US" sz="1600" dirty="0" smtClean="0"/>
              <a:t>Create a book with </a:t>
            </a:r>
            <a:r>
              <a:rPr lang="en-US" sz="1600" dirty="0" err="1" smtClean="0"/>
              <a:t>ibook</a:t>
            </a:r>
            <a:r>
              <a:rPr lang="en-US" sz="1600" dirty="0" smtClean="0"/>
              <a:t>, </a:t>
            </a:r>
            <a:r>
              <a:rPr lang="en-US" sz="1600" dirty="0" err="1" smtClean="0"/>
              <a:t>simplebooklet</a:t>
            </a:r>
            <a:endParaRPr lang="en-US" sz="1600" dirty="0" smtClean="0"/>
          </a:p>
          <a:p>
            <a:pPr>
              <a:buFont typeface="+mj-lt"/>
              <a:buAutoNum type="arabicPeriod" startAt="34"/>
            </a:pPr>
            <a:r>
              <a:rPr lang="en-US" sz="1600" dirty="0" smtClean="0"/>
              <a:t>Create a </a:t>
            </a:r>
            <a:r>
              <a:rPr lang="en-US" sz="1600" dirty="0" err="1" smtClean="0"/>
              <a:t>pechkucha</a:t>
            </a:r>
            <a:endParaRPr lang="en-US" sz="1600" dirty="0" smtClean="0"/>
          </a:p>
          <a:p>
            <a:pPr>
              <a:buFont typeface="+mj-lt"/>
              <a:buAutoNum type="arabicPeriod" startAt="34"/>
            </a:pPr>
            <a:r>
              <a:rPr lang="en-US" sz="1600" dirty="0" smtClean="0"/>
              <a:t>Create a “Which _______ are you” quiz, e.g. “Which Roman Leader are you?”</a:t>
            </a:r>
          </a:p>
          <a:p>
            <a:pPr>
              <a:buFont typeface="+mj-lt"/>
              <a:buAutoNum type="arabicPeriod" startAt="34"/>
            </a:pPr>
            <a:r>
              <a:rPr lang="en-US" sz="1600" dirty="0" smtClean="0"/>
              <a:t>Hold a Socratic Seminar.</a:t>
            </a:r>
          </a:p>
          <a:p>
            <a:pPr>
              <a:buFont typeface="+mj-lt"/>
              <a:buAutoNum type="arabicPeriod" startAt="34"/>
            </a:pPr>
            <a:r>
              <a:rPr lang="en-US" sz="1600" dirty="0" smtClean="0"/>
              <a:t>Create an intelligence briefing for the President. </a:t>
            </a:r>
          </a:p>
          <a:p>
            <a:pPr>
              <a:buFont typeface="+mj-lt"/>
              <a:buAutoNum type="arabicPeriod" startAt="34"/>
            </a:pPr>
            <a:r>
              <a:rPr lang="en-US" sz="1600" dirty="0" smtClean="0"/>
              <a:t>Create Propaganda Posters</a:t>
            </a:r>
          </a:p>
          <a:p>
            <a:pPr>
              <a:buFont typeface="+mj-lt"/>
              <a:buAutoNum type="arabicPeriod" startAt="34"/>
            </a:pPr>
            <a:r>
              <a:rPr lang="en-US" sz="1600" dirty="0" smtClean="0"/>
              <a:t>Research 1 event, imagine event from 3 points of view (write letters, diaries, etc.)</a:t>
            </a:r>
          </a:p>
          <a:p>
            <a:pPr>
              <a:buFont typeface="+mj-lt"/>
              <a:buAutoNum type="arabicPeriod" startAt="34"/>
            </a:pPr>
            <a:r>
              <a:rPr lang="en-US" sz="1600" dirty="0" smtClean="0"/>
              <a:t>Write a satirical story about historical event</a:t>
            </a:r>
          </a:p>
          <a:p>
            <a:pPr>
              <a:buFont typeface="+mj-lt"/>
              <a:buAutoNum type="arabicPeriod" startAt="34"/>
            </a:pPr>
            <a:r>
              <a:rPr lang="en-US" sz="1600" dirty="0" smtClean="0"/>
              <a:t>Fact Check Wikipedia </a:t>
            </a:r>
          </a:p>
          <a:p>
            <a:pPr>
              <a:buFont typeface="+mj-lt"/>
              <a:buAutoNum type="arabicPeriod" startAt="34"/>
            </a:pPr>
            <a:r>
              <a:rPr lang="en-US" sz="1600" dirty="0" smtClean="0"/>
              <a:t>Create a board game</a:t>
            </a:r>
          </a:p>
          <a:p>
            <a:pPr>
              <a:buFont typeface="+mj-lt"/>
              <a:buAutoNum type="arabicPeriod" startAt="34"/>
            </a:pPr>
            <a:r>
              <a:rPr lang="en-US" sz="1600" dirty="0" smtClean="0"/>
              <a:t>Google Earth</a:t>
            </a:r>
          </a:p>
          <a:p>
            <a:pPr>
              <a:buFont typeface="+mj-lt"/>
              <a:buAutoNum type="arabicPeriod" startAt="34"/>
            </a:pPr>
            <a:r>
              <a:rPr lang="en-US" sz="1600" dirty="0" smtClean="0"/>
              <a:t>Create Where in the World or Where in History scavenger hunt.</a:t>
            </a:r>
          </a:p>
          <a:p>
            <a:pPr>
              <a:buFont typeface="+mj-lt"/>
              <a:buAutoNum type="arabicPeriod" startAt="34"/>
            </a:pPr>
            <a:r>
              <a:rPr lang="en-US" sz="1600" dirty="0" smtClean="0"/>
              <a:t>Create a press release</a:t>
            </a:r>
          </a:p>
          <a:p>
            <a:pPr>
              <a:buFont typeface="+mj-lt"/>
              <a:buAutoNum type="arabicPeriod" startAt="34"/>
            </a:pPr>
            <a:r>
              <a:rPr lang="en-US" sz="1600" dirty="0" smtClean="0"/>
              <a:t>Rewrite history as propaganda</a:t>
            </a:r>
          </a:p>
          <a:p>
            <a:pPr>
              <a:buFont typeface="+mj-lt"/>
              <a:buAutoNum type="arabicPeriod" startAt="34"/>
            </a:pPr>
            <a:endParaRPr lang="en-US" sz="1600" dirty="0" smtClean="0"/>
          </a:p>
          <a:p>
            <a:endParaRPr lang="en-US" dirty="0" smtClean="0"/>
          </a:p>
        </p:txBody>
      </p:sp>
      <p:sp>
        <p:nvSpPr>
          <p:cNvPr id="4" name="Footer Placeholder 3"/>
          <p:cNvSpPr>
            <a:spLocks noGrp="1"/>
          </p:cNvSpPr>
          <p:nvPr>
            <p:ph type="ftr" sz="quarter" idx="11"/>
          </p:nvPr>
        </p:nvSpPr>
        <p:spPr>
          <a:xfrm>
            <a:off x="5791200" y="6248400"/>
            <a:ext cx="2895600" cy="476250"/>
          </a:xfrm>
        </p:spPr>
        <p:txBody>
          <a:bodyPr/>
          <a:lstStyle/>
          <a:p>
            <a:pPr>
              <a:defRPr/>
            </a:pPr>
            <a:r>
              <a:rPr lang="en-US" sz="1000" dirty="0" smtClean="0">
                <a:solidFill>
                  <a:schemeClr val="bg2">
                    <a:lumMod val="75000"/>
                  </a:schemeClr>
                </a:solidFill>
              </a:rPr>
              <a:t>Adapted from “50 Ways to leave your term paper”</a:t>
            </a:r>
            <a:endParaRPr lang="en-US" sz="1000" dirty="0">
              <a:solidFill>
                <a:schemeClr val="bg2">
                  <a:lumMod val="75000"/>
                </a:schemeClr>
              </a:solidFill>
            </a:endParaRPr>
          </a:p>
        </p:txBody>
      </p:sp>
    </p:spTree>
    <p:extLst>
      <p:ext uri="{BB962C8B-B14F-4D97-AF65-F5344CB8AC3E}">
        <p14:creationId xmlns:p14="http://schemas.microsoft.com/office/powerpoint/2010/main" val="7854018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mtClean="0"/>
              <a:t>Reflect</a:t>
            </a:r>
          </a:p>
        </p:txBody>
      </p:sp>
      <p:sp>
        <p:nvSpPr>
          <p:cNvPr id="16387" name="Rectangle 3"/>
          <p:cNvSpPr>
            <a:spLocks noGrp="1" noChangeArrowheads="1"/>
          </p:cNvSpPr>
          <p:nvPr>
            <p:ph type="body" idx="1"/>
          </p:nvPr>
        </p:nvSpPr>
        <p:spPr>
          <a:xfrm>
            <a:off x="395287" y="1219200"/>
            <a:ext cx="8229600" cy="4525963"/>
          </a:xfrm>
        </p:spPr>
        <p:txBody>
          <a:bodyPr/>
          <a:lstStyle/>
          <a:p>
            <a:pPr eaLnBrk="1" hangingPunct="1"/>
            <a:r>
              <a:rPr lang="en-US" altLang="en-US" dirty="0" smtClean="0"/>
              <a:t>This step gives students the opportunity for self-assessment and reflection.   Just like it is helpful for you to think about what went right and wrong in a lesson, it is good for students to reflects on successes and struggles in the inquiry process.</a:t>
            </a:r>
          </a:p>
        </p:txBody>
      </p:sp>
      <p:pic>
        <p:nvPicPr>
          <p:cNvPr id="16388" name="Picture 4" descr="j0287196[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3333278">
            <a:off x="3581401" y="4185871"/>
            <a:ext cx="1524000" cy="2414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8792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7615" t="8675" r="20249" b="4357"/>
          <a:stretch/>
        </p:blipFill>
        <p:spPr bwMode="auto">
          <a:xfrm>
            <a:off x="1518082" y="457200"/>
            <a:ext cx="5568517" cy="62351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13676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sz="3800" smtClean="0"/>
              <a:t>What This Means for Students…</a:t>
            </a:r>
          </a:p>
        </p:txBody>
      </p:sp>
      <p:sp>
        <p:nvSpPr>
          <p:cNvPr id="17411" name="Rectangle 3"/>
          <p:cNvSpPr>
            <a:spLocks noGrp="1" noChangeArrowheads="1"/>
          </p:cNvSpPr>
          <p:nvPr>
            <p:ph type="body" idx="1"/>
          </p:nvPr>
        </p:nvSpPr>
        <p:spPr/>
        <p:txBody>
          <a:bodyPr/>
          <a:lstStyle/>
          <a:p>
            <a:pPr eaLnBrk="1" hangingPunct="1">
              <a:lnSpc>
                <a:spcPct val="90000"/>
              </a:lnSpc>
            </a:pPr>
            <a:r>
              <a:rPr lang="en-US" altLang="en-US" dirty="0" smtClean="0"/>
              <a:t>The What:  To help students understand content area and information literacy standards…</a:t>
            </a:r>
          </a:p>
          <a:p>
            <a:pPr eaLnBrk="1" hangingPunct="1">
              <a:lnSpc>
                <a:spcPct val="90000"/>
              </a:lnSpc>
            </a:pPr>
            <a:r>
              <a:rPr lang="en-US" altLang="en-US" dirty="0" smtClean="0"/>
              <a:t>The How: By following a set of logical steps in their research…</a:t>
            </a:r>
          </a:p>
          <a:p>
            <a:pPr eaLnBrk="1" hangingPunct="1">
              <a:lnSpc>
                <a:spcPct val="90000"/>
              </a:lnSpc>
            </a:pPr>
            <a:r>
              <a:rPr lang="en-US" altLang="en-US" dirty="0" smtClean="0"/>
              <a:t>The Why: So that they are prepared for college-level research, 21</a:t>
            </a:r>
            <a:r>
              <a:rPr lang="en-US" altLang="en-US" baseline="30000" dirty="0" smtClean="0"/>
              <a:t>st</a:t>
            </a:r>
            <a:r>
              <a:rPr lang="en-US" altLang="en-US" dirty="0" smtClean="0"/>
              <a:t> workplace demands , and lifelong learning. </a:t>
            </a:r>
          </a:p>
        </p:txBody>
      </p:sp>
    </p:spTree>
    <p:extLst>
      <p:ext uri="{BB962C8B-B14F-4D97-AF65-F5344CB8AC3E}">
        <p14:creationId xmlns:p14="http://schemas.microsoft.com/office/powerpoint/2010/main" val="7850100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mtClean="0"/>
              <a:t>What This Means for You…</a:t>
            </a:r>
          </a:p>
        </p:txBody>
      </p:sp>
      <p:sp>
        <p:nvSpPr>
          <p:cNvPr id="18435" name="Rectangle 3"/>
          <p:cNvSpPr>
            <a:spLocks noGrp="1" noChangeArrowheads="1"/>
          </p:cNvSpPr>
          <p:nvPr>
            <p:ph type="body" idx="1"/>
          </p:nvPr>
        </p:nvSpPr>
        <p:spPr/>
        <p:txBody>
          <a:bodyPr/>
          <a:lstStyle/>
          <a:p>
            <a:pPr eaLnBrk="1" hangingPunct="1">
              <a:lnSpc>
                <a:spcPct val="80000"/>
              </a:lnSpc>
            </a:pPr>
            <a:r>
              <a:rPr lang="en-US" altLang="en-US" sz="2100" dirty="0" smtClean="0"/>
              <a:t>The What: </a:t>
            </a:r>
          </a:p>
          <a:p>
            <a:pPr lvl="1" eaLnBrk="1" hangingPunct="1">
              <a:lnSpc>
                <a:spcPct val="80000"/>
              </a:lnSpc>
            </a:pPr>
            <a:r>
              <a:rPr lang="en-US" altLang="en-US" sz="2000" dirty="0" smtClean="0"/>
              <a:t> Incorporate inquiry steps into project and lesson planning. </a:t>
            </a:r>
          </a:p>
          <a:p>
            <a:pPr eaLnBrk="1" hangingPunct="1">
              <a:lnSpc>
                <a:spcPct val="80000"/>
              </a:lnSpc>
            </a:pPr>
            <a:r>
              <a:rPr lang="en-US" altLang="en-US" sz="2100" dirty="0" smtClean="0"/>
              <a:t>The How: </a:t>
            </a:r>
          </a:p>
          <a:p>
            <a:pPr lvl="1" eaLnBrk="1" hangingPunct="1">
              <a:lnSpc>
                <a:spcPct val="80000"/>
              </a:lnSpc>
            </a:pPr>
            <a:r>
              <a:rPr lang="en-US" altLang="en-US" sz="2000" dirty="0" smtClean="0"/>
              <a:t> Deliberately teaching students steps of inquiry process and helping them understand skills needed for each step.</a:t>
            </a:r>
          </a:p>
          <a:p>
            <a:pPr lvl="1" eaLnBrk="1" hangingPunct="1">
              <a:lnSpc>
                <a:spcPct val="80000"/>
              </a:lnSpc>
            </a:pPr>
            <a:r>
              <a:rPr lang="en-US" altLang="en-US" sz="2000" dirty="0" smtClean="0"/>
              <a:t>Use formative assessments to monitor progress.</a:t>
            </a:r>
          </a:p>
          <a:p>
            <a:pPr lvl="1" eaLnBrk="1" hangingPunct="1">
              <a:lnSpc>
                <a:spcPct val="80000"/>
              </a:lnSpc>
            </a:pPr>
            <a:r>
              <a:rPr lang="en-US" altLang="en-US" sz="2000" dirty="0" smtClean="0"/>
              <a:t>Collaborating with your friendly LHS librarian to ensure student success.</a:t>
            </a:r>
          </a:p>
          <a:p>
            <a:pPr eaLnBrk="1" hangingPunct="1">
              <a:lnSpc>
                <a:spcPct val="80000"/>
              </a:lnSpc>
            </a:pPr>
            <a:r>
              <a:rPr lang="en-US" altLang="en-US" sz="2100" dirty="0" smtClean="0"/>
              <a:t> The Why:  </a:t>
            </a:r>
          </a:p>
          <a:p>
            <a:pPr lvl="1" eaLnBrk="1" hangingPunct="1">
              <a:lnSpc>
                <a:spcPct val="80000"/>
              </a:lnSpc>
            </a:pPr>
            <a:r>
              <a:rPr lang="en-US" altLang="en-US" sz="2000" dirty="0" smtClean="0"/>
              <a:t>To support content goals, information literacy standards, and lifelong learning.</a:t>
            </a:r>
          </a:p>
          <a:p>
            <a:pPr lvl="1" eaLnBrk="1" hangingPunct="1">
              <a:lnSpc>
                <a:spcPct val="80000"/>
              </a:lnSpc>
            </a:pPr>
            <a:r>
              <a:rPr lang="en-US" altLang="en-US" sz="2000" dirty="0" smtClean="0"/>
              <a:t>To empower students to be successful </a:t>
            </a:r>
            <a:r>
              <a:rPr lang="en-US" altLang="en-US" sz="2000" smtClean="0"/>
              <a:t>with projects. </a:t>
            </a:r>
            <a:endParaRPr lang="en-US" altLang="en-US" sz="2000" dirty="0" smtClean="0"/>
          </a:p>
        </p:txBody>
      </p:sp>
    </p:spTree>
    <p:extLst>
      <p:ext uri="{BB962C8B-B14F-4D97-AF65-F5344CB8AC3E}">
        <p14:creationId xmlns:p14="http://schemas.microsoft.com/office/powerpoint/2010/main" val="15968038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a:xfrm>
            <a:off x="685800" y="1905000"/>
            <a:ext cx="7848600" cy="4114800"/>
          </a:xfrm>
        </p:spPr>
        <p:txBody>
          <a:bodyPr/>
          <a:lstStyle/>
          <a:p>
            <a:pPr marL="0" indent="-457200">
              <a:lnSpc>
                <a:spcPct val="150000"/>
              </a:lnSpc>
              <a:buNone/>
            </a:pPr>
            <a:r>
              <a:rPr lang="en-US" sz="1400" dirty="0"/>
              <a:t>Adams, Susan. "The 10 Skills Employers Most Want In 20-Something Employees." </a:t>
            </a:r>
            <a:r>
              <a:rPr lang="en-US" sz="1400" i="1" dirty="0"/>
              <a:t>Forbes</a:t>
            </a:r>
            <a:r>
              <a:rPr lang="en-US" sz="1400" dirty="0"/>
              <a:t>. </a:t>
            </a:r>
            <a:endParaRPr lang="en-US" sz="1400" dirty="0" smtClean="0"/>
          </a:p>
          <a:p>
            <a:pPr marL="0" indent="-457200">
              <a:lnSpc>
                <a:spcPct val="150000"/>
              </a:lnSpc>
              <a:buNone/>
            </a:pPr>
            <a:r>
              <a:rPr lang="en-US" sz="1400" dirty="0"/>
              <a:t>	</a:t>
            </a:r>
            <a:r>
              <a:rPr lang="en-US" sz="1400" dirty="0" smtClean="0"/>
              <a:t>Forbes </a:t>
            </a:r>
            <a:r>
              <a:rPr lang="en-US" sz="1400" dirty="0"/>
              <a:t>Magazine, 11 Oct. 2013. Web. </a:t>
            </a:r>
            <a:r>
              <a:rPr lang="en-US" sz="1400" dirty="0" smtClean="0"/>
              <a:t>07 Apr. </a:t>
            </a:r>
            <a:r>
              <a:rPr lang="en-US" sz="1400" dirty="0"/>
              <a:t>2014</a:t>
            </a:r>
            <a:r>
              <a:rPr lang="en-US" sz="1400" dirty="0" smtClean="0"/>
              <a:t>.</a:t>
            </a:r>
          </a:p>
          <a:p>
            <a:pPr marL="0" indent="-457200">
              <a:lnSpc>
                <a:spcPct val="150000"/>
              </a:lnSpc>
              <a:buNone/>
            </a:pPr>
            <a:r>
              <a:rPr lang="en-US" sz="1400" i="1" dirty="0"/>
              <a:t>Blooms Taxonomy</a:t>
            </a:r>
            <a:r>
              <a:rPr lang="en-US" sz="1400" dirty="0"/>
              <a:t>. New York: Bloom's Taxonomy.org, 1972. PDF</a:t>
            </a:r>
            <a:r>
              <a:rPr lang="en-US" sz="1400" dirty="0" smtClean="0"/>
              <a:t>.</a:t>
            </a:r>
          </a:p>
          <a:p>
            <a:pPr marL="0" indent="-457200">
              <a:lnSpc>
                <a:spcPct val="150000"/>
              </a:lnSpc>
              <a:buNone/>
            </a:pPr>
            <a:r>
              <a:rPr lang="en-US" sz="1400" dirty="0"/>
              <a:t>"Driving Question </a:t>
            </a:r>
            <a:r>
              <a:rPr lang="en-US" sz="1400" dirty="0" err="1"/>
              <a:t>Tubric</a:t>
            </a:r>
            <a:r>
              <a:rPr lang="en-US" sz="1400" dirty="0"/>
              <a:t> 2.0." </a:t>
            </a:r>
            <a:r>
              <a:rPr lang="en-US" sz="1400" i="1" dirty="0"/>
              <a:t>BIE</a:t>
            </a:r>
            <a:r>
              <a:rPr lang="en-US" sz="1400" dirty="0"/>
              <a:t>. Buck Institute for Education, 2014. Web. 08 Apr. 2014</a:t>
            </a:r>
            <a:r>
              <a:rPr lang="en-US" sz="1400" dirty="0" smtClean="0"/>
              <a:t>.</a:t>
            </a:r>
          </a:p>
          <a:p>
            <a:pPr marL="0" indent="-457200">
              <a:lnSpc>
                <a:spcPct val="150000"/>
              </a:lnSpc>
              <a:buNone/>
            </a:pPr>
            <a:r>
              <a:rPr lang="en-US" sz="1400" dirty="0"/>
              <a:t>Rheingold, Howard. "Crap Detection 101." </a:t>
            </a:r>
            <a:r>
              <a:rPr lang="en-US" sz="1400" i="1" dirty="0"/>
              <a:t>Howard Rheingold</a:t>
            </a:r>
            <a:r>
              <a:rPr lang="en-US" sz="1400" dirty="0"/>
              <a:t>. </a:t>
            </a:r>
            <a:r>
              <a:rPr lang="en-US" sz="1400" dirty="0" smtClean="0"/>
              <a:t>Rheingold.com, </a:t>
            </a:r>
            <a:r>
              <a:rPr lang="en-US" sz="1400" dirty="0"/>
              <a:t>20 Feb. 2013. </a:t>
            </a:r>
            <a:endParaRPr lang="en-US" sz="1400" dirty="0" smtClean="0"/>
          </a:p>
          <a:p>
            <a:pPr marL="0" indent="-457200">
              <a:lnSpc>
                <a:spcPct val="150000"/>
              </a:lnSpc>
              <a:buNone/>
            </a:pPr>
            <a:r>
              <a:rPr lang="en-US" sz="1400" dirty="0"/>
              <a:t>	</a:t>
            </a:r>
            <a:r>
              <a:rPr lang="en-US" sz="1400" dirty="0" smtClean="0"/>
              <a:t>Web</a:t>
            </a:r>
            <a:r>
              <a:rPr lang="en-US" sz="1400" dirty="0"/>
              <a:t>. 08 Apr. </a:t>
            </a:r>
            <a:r>
              <a:rPr lang="en-US" sz="1400" dirty="0" smtClean="0"/>
              <a:t>2014</a:t>
            </a:r>
            <a:r>
              <a:rPr lang="en-US" sz="1400" dirty="0"/>
              <a:t>.</a:t>
            </a:r>
            <a:endParaRPr lang="en-US" sz="1400" dirty="0" smtClean="0"/>
          </a:p>
          <a:p>
            <a:pPr marL="0" indent="-457200">
              <a:lnSpc>
                <a:spcPct val="150000"/>
              </a:lnSpc>
              <a:buNone/>
            </a:pPr>
            <a:r>
              <a:rPr lang="en-US" sz="1400" dirty="0"/>
              <a:t>Stripling, Barbara. "Inquiry-Based Learning." In </a:t>
            </a:r>
            <a:r>
              <a:rPr lang="en-US" sz="1400" i="1" dirty="0"/>
              <a:t>Curriculum Connections through the </a:t>
            </a:r>
            <a:endParaRPr lang="en-US" sz="1400" i="1" dirty="0" smtClean="0"/>
          </a:p>
          <a:p>
            <a:pPr marL="0" indent="-457200">
              <a:lnSpc>
                <a:spcPct val="150000"/>
              </a:lnSpc>
              <a:buNone/>
            </a:pPr>
            <a:r>
              <a:rPr lang="en-US" sz="1400" i="1" dirty="0"/>
              <a:t>	</a:t>
            </a:r>
            <a:r>
              <a:rPr lang="en-US" sz="1400" i="1" dirty="0" smtClean="0"/>
              <a:t>Library</a:t>
            </a:r>
            <a:r>
              <a:rPr lang="en-US" sz="1400" i="1" dirty="0"/>
              <a:t>,</a:t>
            </a:r>
            <a:r>
              <a:rPr lang="en-US" sz="1400" dirty="0"/>
              <a:t> edited by Barbara Stripling and Sandra Hughes </a:t>
            </a:r>
            <a:r>
              <a:rPr lang="en-US" sz="1400" dirty="0" err="1"/>
              <a:t>Hassell</a:t>
            </a:r>
            <a:r>
              <a:rPr lang="en-US" sz="1400" dirty="0"/>
              <a:t>. Libraries Unlimited</a:t>
            </a:r>
            <a:r>
              <a:rPr lang="en-US" sz="1400" dirty="0" smtClean="0"/>
              <a:t>,</a:t>
            </a:r>
          </a:p>
          <a:p>
            <a:pPr marL="0" indent="-457200">
              <a:lnSpc>
                <a:spcPct val="150000"/>
              </a:lnSpc>
              <a:buNone/>
            </a:pPr>
            <a:r>
              <a:rPr lang="en-US" sz="1400" dirty="0"/>
              <a:t>	</a:t>
            </a:r>
            <a:r>
              <a:rPr lang="en-US" sz="1400" dirty="0" smtClean="0"/>
              <a:t> </a:t>
            </a:r>
            <a:r>
              <a:rPr lang="en-US" sz="1400" dirty="0"/>
              <a:t>2003</a:t>
            </a:r>
            <a:r>
              <a:rPr lang="en-US" sz="1400" dirty="0" smtClean="0"/>
              <a:t>.</a:t>
            </a:r>
          </a:p>
          <a:p>
            <a:pPr marL="0" indent="-457200">
              <a:lnSpc>
                <a:spcPct val="150000"/>
              </a:lnSpc>
              <a:buNone/>
            </a:pPr>
            <a:r>
              <a:rPr lang="en-US" sz="1400" dirty="0" err="1"/>
              <a:t>Valenza</a:t>
            </a:r>
            <a:r>
              <a:rPr lang="en-US" sz="1400" dirty="0"/>
              <a:t>, Joyce. "50 Ways to Leave Your Paper (revised a Bit More and </a:t>
            </a:r>
            <a:r>
              <a:rPr lang="en-US" sz="1400" dirty="0" smtClean="0"/>
              <a:t>Crowd-</a:t>
            </a:r>
          </a:p>
          <a:p>
            <a:pPr marL="0" indent="-457200">
              <a:lnSpc>
                <a:spcPct val="150000"/>
              </a:lnSpc>
              <a:buNone/>
            </a:pPr>
            <a:r>
              <a:rPr lang="en-US" sz="1400" dirty="0"/>
              <a:t>	</a:t>
            </a:r>
            <a:r>
              <a:rPr lang="en-US" sz="1400" dirty="0" smtClean="0"/>
              <a:t>sourced</a:t>
            </a:r>
            <a:r>
              <a:rPr lang="en-US" sz="1400" dirty="0"/>
              <a:t>)." </a:t>
            </a:r>
            <a:r>
              <a:rPr lang="en-US" sz="1400" i="1" dirty="0" err="1"/>
              <a:t>NeverEndingSearch</a:t>
            </a:r>
            <a:r>
              <a:rPr lang="en-US" sz="1400" dirty="0"/>
              <a:t>. School Library Journal, 04 Sept. 2013. Web. 15 May </a:t>
            </a:r>
            <a:endParaRPr lang="en-US" sz="1400" dirty="0" smtClean="0"/>
          </a:p>
          <a:p>
            <a:pPr marL="0" indent="-457200">
              <a:lnSpc>
                <a:spcPct val="150000"/>
              </a:lnSpc>
              <a:buNone/>
            </a:pPr>
            <a:r>
              <a:rPr lang="en-US" sz="1400" dirty="0"/>
              <a:t>	</a:t>
            </a:r>
            <a:r>
              <a:rPr lang="en-US" sz="1400" dirty="0" smtClean="0"/>
              <a:t>2014</a:t>
            </a:r>
            <a:r>
              <a:rPr lang="en-US" sz="1400" dirty="0"/>
              <a:t>.</a:t>
            </a:r>
            <a:endParaRPr lang="en-US" sz="1400" dirty="0" smtClean="0"/>
          </a:p>
          <a:p>
            <a:pPr marL="0" indent="-457200">
              <a:buNone/>
            </a:pPr>
            <a:endParaRPr lang="en-US" sz="1400" dirty="0" smtClean="0"/>
          </a:p>
          <a:p>
            <a:pPr marL="0" indent="-457200">
              <a:buNone/>
            </a:pPr>
            <a:endParaRPr lang="en-US" sz="1400" dirty="0" smtClean="0"/>
          </a:p>
          <a:p>
            <a:pPr marL="0" indent="-457200">
              <a:buNone/>
            </a:pPr>
            <a:endParaRPr lang="en-US" sz="1400" dirty="0"/>
          </a:p>
          <a:p>
            <a:pPr marL="0" indent="-457200">
              <a:buNone/>
            </a:pPr>
            <a:endParaRPr lang="en-US" sz="1400" dirty="0"/>
          </a:p>
        </p:txBody>
      </p:sp>
    </p:spTree>
    <p:extLst>
      <p:ext uri="{BB962C8B-B14F-4D97-AF65-F5344CB8AC3E}">
        <p14:creationId xmlns:p14="http://schemas.microsoft.com/office/powerpoint/2010/main" val="4012824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Ten Skills</a:t>
            </a:r>
            <a:endParaRPr lang="en-US" dirty="0"/>
          </a:p>
        </p:txBody>
      </p:sp>
      <p:sp>
        <p:nvSpPr>
          <p:cNvPr id="3" name="Content Placeholder 2"/>
          <p:cNvSpPr>
            <a:spLocks noGrp="1"/>
          </p:cNvSpPr>
          <p:nvPr>
            <p:ph idx="1"/>
          </p:nvPr>
        </p:nvSpPr>
        <p:spPr>
          <a:xfrm>
            <a:off x="838200" y="1905000"/>
            <a:ext cx="7696200" cy="4114800"/>
          </a:xfrm>
        </p:spPr>
        <p:txBody>
          <a:bodyPr>
            <a:normAutofit fontScale="47500" lnSpcReduction="20000"/>
          </a:bodyPr>
          <a:lstStyle/>
          <a:p>
            <a:pPr marL="0" indent="0" fontAlgn="base">
              <a:buNone/>
            </a:pPr>
            <a:r>
              <a:rPr lang="en-US" dirty="0"/>
              <a:t>Here are the 10 skills employers say they seek, in order of importance:</a:t>
            </a:r>
          </a:p>
          <a:p>
            <a:pPr marL="0" indent="0" fontAlgn="base">
              <a:lnSpc>
                <a:spcPct val="170000"/>
              </a:lnSpc>
              <a:buNone/>
            </a:pPr>
            <a:r>
              <a:rPr lang="en-US" dirty="0"/>
              <a:t>1</a:t>
            </a:r>
            <a:r>
              <a:rPr lang="en-US" sz="3400" dirty="0"/>
              <a:t>. </a:t>
            </a:r>
            <a:r>
              <a:rPr lang="en-US" sz="3400" dirty="0">
                <a:uFill>
                  <a:solidFill>
                    <a:schemeClr val="accent5">
                      <a:lumMod val="50000"/>
                    </a:schemeClr>
                  </a:solidFill>
                </a:uFill>
              </a:rPr>
              <a:t>Ability to work in a team</a:t>
            </a:r>
            <a:r>
              <a:rPr lang="en-US" sz="3400" u="sng" dirty="0">
                <a:uFill>
                  <a:solidFill>
                    <a:schemeClr val="accent5">
                      <a:lumMod val="50000"/>
                    </a:schemeClr>
                  </a:solidFill>
                </a:uFill>
              </a:rPr>
              <a:t/>
            </a:r>
            <a:br>
              <a:rPr lang="en-US" sz="3400" u="sng" dirty="0">
                <a:uFill>
                  <a:solidFill>
                    <a:schemeClr val="accent5">
                      <a:lumMod val="50000"/>
                    </a:schemeClr>
                  </a:solidFill>
                </a:uFill>
              </a:rPr>
            </a:br>
            <a:r>
              <a:rPr lang="en-US" sz="3400" dirty="0"/>
              <a:t>2. Ability to make decisions and solve problems</a:t>
            </a:r>
            <a:br>
              <a:rPr lang="en-US" sz="3400" dirty="0"/>
            </a:br>
            <a:r>
              <a:rPr lang="en-US" sz="3400" dirty="0"/>
              <a:t>3. Ability to plan, organize and prioritize work</a:t>
            </a:r>
            <a:br>
              <a:rPr lang="en-US" sz="3400" dirty="0"/>
            </a:br>
            <a:r>
              <a:rPr lang="en-US" sz="3400" dirty="0"/>
              <a:t>4. Ability to communicate verbally with people inside and outside an organization</a:t>
            </a:r>
            <a:br>
              <a:rPr lang="en-US" sz="3400" dirty="0"/>
            </a:br>
            <a:r>
              <a:rPr lang="en-US" sz="3400" dirty="0"/>
              <a:t>5. Ability to obtain and process information</a:t>
            </a:r>
            <a:br>
              <a:rPr lang="en-US" sz="3400" dirty="0"/>
            </a:br>
            <a:r>
              <a:rPr lang="en-US" sz="3400" dirty="0"/>
              <a:t>6. Ability to analyze quantitative data</a:t>
            </a:r>
            <a:br>
              <a:rPr lang="en-US" sz="3400" dirty="0"/>
            </a:br>
            <a:r>
              <a:rPr lang="en-US" sz="3400" dirty="0"/>
              <a:t>7. Technical knowledge related to the job</a:t>
            </a:r>
            <a:br>
              <a:rPr lang="en-US" sz="3400" dirty="0"/>
            </a:br>
            <a:r>
              <a:rPr lang="en-US" sz="3400" dirty="0"/>
              <a:t>8. Proficiency with computer software programs</a:t>
            </a:r>
            <a:br>
              <a:rPr lang="en-US" sz="3400" dirty="0"/>
            </a:br>
            <a:r>
              <a:rPr lang="en-US" sz="3400" dirty="0"/>
              <a:t>9. Ability to create and/or edit written reports</a:t>
            </a:r>
            <a:br>
              <a:rPr lang="en-US" sz="3400" dirty="0"/>
            </a:br>
            <a:r>
              <a:rPr lang="en-US" sz="3400" dirty="0"/>
              <a:t>10. Ability to sell and influence others</a:t>
            </a:r>
          </a:p>
          <a:p>
            <a:endParaRPr lang="en-US" dirty="0"/>
          </a:p>
        </p:txBody>
      </p:sp>
    </p:spTree>
    <p:extLst>
      <p:ext uri="{BB962C8B-B14F-4D97-AF65-F5344CB8AC3E}">
        <p14:creationId xmlns:p14="http://schemas.microsoft.com/office/powerpoint/2010/main" val="1516574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Which of these 10 skills can be taught and mastered with Inquiry Projects?</a:t>
            </a:r>
            <a:endParaRPr lang="en-US" sz="3200" dirty="0"/>
          </a:p>
        </p:txBody>
      </p:sp>
      <p:sp>
        <p:nvSpPr>
          <p:cNvPr id="3" name="Content Placeholder 2"/>
          <p:cNvSpPr>
            <a:spLocks noGrp="1"/>
          </p:cNvSpPr>
          <p:nvPr>
            <p:ph idx="1"/>
          </p:nvPr>
        </p:nvSpPr>
        <p:spPr>
          <a:xfrm>
            <a:off x="685800" y="1905000"/>
            <a:ext cx="7848600" cy="4114800"/>
          </a:xfrm>
        </p:spPr>
        <p:txBody>
          <a:bodyPr/>
          <a:lstStyle/>
          <a:p>
            <a:pPr>
              <a:buClr>
                <a:srgbClr val="FF0000"/>
              </a:buClr>
              <a:buSzPct val="143000"/>
              <a:buFont typeface="Wingdings" panose="05000000000000000000" pitchFamily="2" charset="2"/>
              <a:buChar char="ü"/>
            </a:pPr>
            <a:r>
              <a:rPr lang="en-US" sz="1600" dirty="0" smtClean="0">
                <a:uFill>
                  <a:solidFill>
                    <a:schemeClr val="accent5">
                      <a:lumMod val="50000"/>
                    </a:schemeClr>
                  </a:solidFill>
                </a:uFill>
              </a:rPr>
              <a:t>Ability </a:t>
            </a:r>
            <a:r>
              <a:rPr lang="en-US" sz="1600" dirty="0">
                <a:uFill>
                  <a:solidFill>
                    <a:schemeClr val="accent5">
                      <a:lumMod val="50000"/>
                    </a:schemeClr>
                  </a:solidFill>
                </a:uFill>
              </a:rPr>
              <a:t>to work in a </a:t>
            </a:r>
            <a:r>
              <a:rPr lang="en-US" sz="1600" dirty="0" smtClean="0">
                <a:uFill>
                  <a:solidFill>
                    <a:schemeClr val="accent5">
                      <a:lumMod val="50000"/>
                    </a:schemeClr>
                  </a:solidFill>
                </a:uFill>
              </a:rPr>
              <a:t>team</a:t>
            </a:r>
          </a:p>
          <a:p>
            <a:pPr>
              <a:buClr>
                <a:srgbClr val="FF0000"/>
              </a:buClr>
              <a:buSzPct val="143000"/>
              <a:buFont typeface="Wingdings" panose="05000000000000000000" pitchFamily="2" charset="2"/>
              <a:buChar char="ü"/>
            </a:pPr>
            <a:r>
              <a:rPr lang="en-US" sz="1600" dirty="0" smtClean="0"/>
              <a:t>Ability </a:t>
            </a:r>
            <a:r>
              <a:rPr lang="en-US" sz="1600" dirty="0"/>
              <a:t>to make decisions and solve </a:t>
            </a:r>
            <a:r>
              <a:rPr lang="en-US" sz="1600" dirty="0" smtClean="0"/>
              <a:t>problems</a:t>
            </a:r>
          </a:p>
          <a:p>
            <a:pPr>
              <a:buClr>
                <a:srgbClr val="FF0000"/>
              </a:buClr>
              <a:buSzPct val="143000"/>
              <a:buFont typeface="Wingdings" panose="05000000000000000000" pitchFamily="2" charset="2"/>
              <a:buChar char="ü"/>
            </a:pPr>
            <a:r>
              <a:rPr lang="en-US" sz="1600" dirty="0" smtClean="0"/>
              <a:t>Ability </a:t>
            </a:r>
            <a:r>
              <a:rPr lang="en-US" sz="1600" dirty="0"/>
              <a:t>to plan, organize and prioritize </a:t>
            </a:r>
            <a:r>
              <a:rPr lang="en-US" sz="1600" dirty="0" smtClean="0"/>
              <a:t>work</a:t>
            </a:r>
          </a:p>
          <a:p>
            <a:pPr>
              <a:buClr>
                <a:srgbClr val="FF0000"/>
              </a:buClr>
              <a:buSzPct val="143000"/>
              <a:buFont typeface="Wingdings" panose="05000000000000000000" pitchFamily="2" charset="2"/>
              <a:buChar char="ü"/>
            </a:pPr>
            <a:r>
              <a:rPr lang="en-US" sz="1600" dirty="0" smtClean="0"/>
              <a:t>Ability </a:t>
            </a:r>
            <a:r>
              <a:rPr lang="en-US" sz="1600" dirty="0"/>
              <a:t>to communicate verbally with people inside and outside an </a:t>
            </a:r>
            <a:r>
              <a:rPr lang="en-US" sz="1600" dirty="0" smtClean="0"/>
              <a:t>organization.</a:t>
            </a:r>
          </a:p>
          <a:p>
            <a:pPr>
              <a:buClr>
                <a:srgbClr val="FF0000"/>
              </a:buClr>
              <a:buSzPct val="143000"/>
              <a:buFont typeface="Wingdings" panose="05000000000000000000" pitchFamily="2" charset="2"/>
              <a:buChar char="ü"/>
            </a:pPr>
            <a:r>
              <a:rPr lang="en-US" sz="1600" dirty="0" smtClean="0"/>
              <a:t>Ability </a:t>
            </a:r>
            <a:r>
              <a:rPr lang="en-US" sz="1600" dirty="0"/>
              <a:t>to obtain and process </a:t>
            </a:r>
            <a:r>
              <a:rPr lang="en-US" sz="1600" dirty="0" smtClean="0"/>
              <a:t>information</a:t>
            </a:r>
          </a:p>
          <a:p>
            <a:pPr>
              <a:lnSpc>
                <a:spcPct val="150000"/>
              </a:lnSpc>
              <a:buClr>
                <a:srgbClr val="FF0000"/>
              </a:buClr>
              <a:buSzPct val="143000"/>
              <a:buFont typeface="Wingdings" panose="05000000000000000000" pitchFamily="2" charset="2"/>
              <a:buChar char="ü"/>
            </a:pPr>
            <a:r>
              <a:rPr lang="en-US" sz="1600" dirty="0" smtClean="0"/>
              <a:t>Ability </a:t>
            </a:r>
            <a:r>
              <a:rPr lang="en-US" sz="1600" dirty="0"/>
              <a:t>to analyze quantitative </a:t>
            </a:r>
            <a:r>
              <a:rPr lang="en-US" sz="1600" dirty="0" smtClean="0"/>
              <a:t>data</a:t>
            </a:r>
            <a:r>
              <a:rPr lang="en-US" sz="1600" dirty="0"/>
              <a:t/>
            </a:r>
            <a:br>
              <a:rPr lang="en-US" sz="1600" dirty="0"/>
            </a:br>
            <a:r>
              <a:rPr lang="en-US" sz="1600" dirty="0" smtClean="0"/>
              <a:t>Technical </a:t>
            </a:r>
            <a:r>
              <a:rPr lang="en-US" sz="1600" dirty="0"/>
              <a:t>knowledge related to the </a:t>
            </a:r>
            <a:r>
              <a:rPr lang="en-US" sz="1600" dirty="0" smtClean="0"/>
              <a:t>job</a:t>
            </a:r>
          </a:p>
          <a:p>
            <a:pPr>
              <a:buClr>
                <a:srgbClr val="FF0000"/>
              </a:buClr>
              <a:buSzPct val="143000"/>
              <a:buFont typeface="Wingdings" panose="05000000000000000000" pitchFamily="2" charset="2"/>
              <a:buChar char="ü"/>
            </a:pPr>
            <a:r>
              <a:rPr lang="en-US" sz="1600" dirty="0" smtClean="0"/>
              <a:t>Proficiency </a:t>
            </a:r>
            <a:r>
              <a:rPr lang="en-US" sz="1600" dirty="0"/>
              <a:t>with computer software </a:t>
            </a:r>
            <a:r>
              <a:rPr lang="en-US" sz="1600" dirty="0" smtClean="0"/>
              <a:t>programs</a:t>
            </a:r>
          </a:p>
          <a:p>
            <a:pPr>
              <a:buClr>
                <a:srgbClr val="FF0000"/>
              </a:buClr>
              <a:buSzPct val="143000"/>
              <a:buFont typeface="Wingdings" panose="05000000000000000000" pitchFamily="2" charset="2"/>
              <a:buChar char="ü"/>
            </a:pPr>
            <a:r>
              <a:rPr lang="en-US" sz="1600" dirty="0" smtClean="0"/>
              <a:t>Ability </a:t>
            </a:r>
            <a:r>
              <a:rPr lang="en-US" sz="1600" dirty="0"/>
              <a:t>to create and/or edit written </a:t>
            </a:r>
            <a:r>
              <a:rPr lang="en-US" sz="1600" dirty="0" smtClean="0"/>
              <a:t>reports</a:t>
            </a:r>
          </a:p>
          <a:p>
            <a:pPr>
              <a:buClr>
                <a:srgbClr val="FF0000"/>
              </a:buClr>
              <a:buSzPct val="143000"/>
              <a:buFont typeface="Wingdings" panose="05000000000000000000" pitchFamily="2" charset="2"/>
              <a:buChar char="ü"/>
            </a:pPr>
            <a:r>
              <a:rPr lang="en-US" sz="1600" dirty="0" smtClean="0"/>
              <a:t>Ability </a:t>
            </a:r>
            <a:r>
              <a:rPr lang="en-US" sz="1600" dirty="0"/>
              <a:t>to sell and influence </a:t>
            </a:r>
            <a:r>
              <a:rPr lang="en-US" sz="1600" dirty="0" smtClean="0"/>
              <a:t>others</a:t>
            </a:r>
          </a:p>
          <a:p>
            <a:pPr>
              <a:buClr>
                <a:srgbClr val="FF0000"/>
              </a:buClr>
              <a:buSzPct val="143000"/>
              <a:buFont typeface="Wingdings" panose="05000000000000000000" pitchFamily="2" charset="2"/>
              <a:buChar char="ü"/>
            </a:pPr>
            <a:endParaRPr lang="en-US" sz="1600" dirty="0"/>
          </a:p>
          <a:p>
            <a:pPr marL="0" indent="0" algn="ctr">
              <a:buClr>
                <a:srgbClr val="FF0000"/>
              </a:buClr>
              <a:buSzPct val="143000"/>
              <a:buNone/>
            </a:pPr>
            <a:r>
              <a:rPr lang="en-US" sz="4000" dirty="0" smtClean="0">
                <a:solidFill>
                  <a:srgbClr val="FF0000"/>
                </a:solidFill>
              </a:rPr>
              <a:t>9 out of 10!</a:t>
            </a:r>
            <a:endParaRPr lang="en-US" sz="4000" dirty="0">
              <a:solidFill>
                <a:srgbClr val="FF0000"/>
              </a:solidFill>
            </a:endParaRPr>
          </a:p>
          <a:p>
            <a:pPr marL="0" indent="0">
              <a:buNone/>
            </a:pPr>
            <a:endParaRPr lang="en-US" dirty="0"/>
          </a:p>
        </p:txBody>
      </p:sp>
    </p:spTree>
    <p:extLst>
      <p:ext uri="{BB962C8B-B14F-4D97-AF65-F5344CB8AC3E}">
        <p14:creationId xmlns:p14="http://schemas.microsoft.com/office/powerpoint/2010/main" val="2218246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research/inquiry is…</a:t>
            </a:r>
            <a:endParaRPr lang="en-US" dirty="0"/>
          </a:p>
        </p:txBody>
      </p:sp>
      <p:sp>
        <p:nvSpPr>
          <p:cNvPr id="3" name="Content Placeholder 2"/>
          <p:cNvSpPr>
            <a:spLocks noGrp="1"/>
          </p:cNvSpPr>
          <p:nvPr>
            <p:ph idx="1"/>
          </p:nvPr>
        </p:nvSpPr>
        <p:spPr/>
        <p:txBody>
          <a:bodyPr/>
          <a:lstStyle/>
          <a:p>
            <a:pPr marL="0" indent="0">
              <a:buNone/>
            </a:pPr>
            <a:r>
              <a:rPr lang="en-US" dirty="0" smtClean="0"/>
              <a:t>A </a:t>
            </a:r>
            <a:r>
              <a:rPr lang="en-US" dirty="0" err="1" smtClean="0"/>
              <a:t>scaffolded</a:t>
            </a:r>
            <a:r>
              <a:rPr lang="en-US" dirty="0" smtClean="0"/>
              <a:t> set of skills that enable students to solve problems, collect data, interpret information, evaluate sources, collaborate with peers, reflect on learning, organize disparate information sources, and create meaningful projects.</a:t>
            </a:r>
            <a:endParaRPr lang="en-US" dirty="0"/>
          </a:p>
        </p:txBody>
      </p:sp>
    </p:spTree>
    <p:extLst>
      <p:ext uri="{BB962C8B-B14F-4D97-AF65-F5344CB8AC3E}">
        <p14:creationId xmlns:p14="http://schemas.microsoft.com/office/powerpoint/2010/main" val="1598810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research is not…</a:t>
            </a:r>
            <a:endParaRPr lang="en-US" dirty="0"/>
          </a:p>
        </p:txBody>
      </p:sp>
      <p:sp>
        <p:nvSpPr>
          <p:cNvPr id="3" name="Content Placeholder 2"/>
          <p:cNvSpPr>
            <a:spLocks noGrp="1"/>
          </p:cNvSpPr>
          <p:nvPr>
            <p:ph idx="1"/>
          </p:nvPr>
        </p:nvSpPr>
        <p:spPr/>
        <p:txBody>
          <a:bodyPr>
            <a:normAutofit/>
          </a:bodyPr>
          <a:lstStyle/>
          <a:p>
            <a:pPr marL="0" indent="0">
              <a:buNone/>
            </a:pPr>
            <a:endParaRPr lang="en-US" sz="4000" dirty="0" smtClean="0"/>
          </a:p>
          <a:p>
            <a:pPr marL="0" indent="0" algn="ctr">
              <a:buNone/>
            </a:pPr>
            <a:r>
              <a:rPr lang="en-US" sz="4000" dirty="0" smtClean="0"/>
              <a:t>“Googling” information and regurgitating the results.</a:t>
            </a:r>
            <a:endParaRPr lang="en-US" sz="4000" dirty="0"/>
          </a:p>
        </p:txBody>
      </p:sp>
    </p:spTree>
    <p:extLst>
      <p:ext uri="{BB962C8B-B14F-4D97-AF65-F5344CB8AC3E}">
        <p14:creationId xmlns:p14="http://schemas.microsoft.com/office/powerpoint/2010/main" val="3423929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0" y="1219200"/>
            <a:ext cx="4419600" cy="584775"/>
          </a:xfrm>
          <a:prstGeom prst="rect">
            <a:avLst/>
          </a:prstGeom>
          <a:noFill/>
        </p:spPr>
        <p:txBody>
          <a:bodyPr wrap="square" rtlCol="0">
            <a:spAutoFit/>
          </a:bodyPr>
          <a:lstStyle/>
          <a:p>
            <a:r>
              <a:rPr lang="en-US" sz="3200" dirty="0" smtClean="0"/>
              <a:t>So, how do we get from…</a:t>
            </a:r>
          </a:p>
        </p:txBody>
      </p:sp>
      <p:sp>
        <p:nvSpPr>
          <p:cNvPr id="5" name="TextBox 4"/>
          <p:cNvSpPr txBox="1"/>
          <p:nvPr/>
        </p:nvSpPr>
        <p:spPr>
          <a:xfrm>
            <a:off x="1066800" y="2205243"/>
            <a:ext cx="1905000" cy="461665"/>
          </a:xfrm>
          <a:prstGeom prst="rect">
            <a:avLst/>
          </a:prstGeom>
          <a:noFill/>
        </p:spPr>
        <p:txBody>
          <a:bodyPr wrap="square" rtlCol="0">
            <a:spAutoFit/>
          </a:bodyPr>
          <a:lstStyle/>
          <a:p>
            <a:r>
              <a:rPr lang="en-US" sz="2400" dirty="0" smtClean="0"/>
              <a:t>Here….</a:t>
            </a:r>
            <a:endParaRPr lang="en-US" sz="2400" dirty="0"/>
          </a:p>
        </p:txBody>
      </p:sp>
      <p:sp>
        <p:nvSpPr>
          <p:cNvPr id="6" name="TextBox 5"/>
          <p:cNvSpPr txBox="1"/>
          <p:nvPr/>
        </p:nvSpPr>
        <p:spPr>
          <a:xfrm>
            <a:off x="6096000" y="2200625"/>
            <a:ext cx="1676400" cy="461665"/>
          </a:xfrm>
          <a:prstGeom prst="rect">
            <a:avLst/>
          </a:prstGeom>
          <a:noFill/>
        </p:spPr>
        <p:txBody>
          <a:bodyPr wrap="square" rtlCol="0">
            <a:spAutoFit/>
          </a:bodyPr>
          <a:lstStyle/>
          <a:p>
            <a:r>
              <a:rPr lang="en-US" sz="2400" dirty="0" smtClean="0"/>
              <a:t>to here?</a:t>
            </a:r>
            <a:endParaRPr lang="en-US" sz="24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8992" y="2962183"/>
            <a:ext cx="3759200" cy="2819400"/>
          </a:xfrm>
          <a:prstGeom prst="rect">
            <a:avLst/>
          </a:prstGeom>
          <a:ln>
            <a:solidFill>
              <a:schemeClr val="accent1"/>
            </a:solidFill>
          </a:ln>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6017" y="2940626"/>
            <a:ext cx="3699165" cy="2774374"/>
          </a:xfrm>
          <a:prstGeom prst="rect">
            <a:avLst/>
          </a:prstGeom>
          <a:ln>
            <a:solidFill>
              <a:schemeClr val="accent1"/>
            </a:solidFill>
          </a:ln>
        </p:spPr>
      </p:pic>
      <p:sp>
        <p:nvSpPr>
          <p:cNvPr id="2" name="Right Arrow 1"/>
          <p:cNvSpPr/>
          <p:nvPr/>
        </p:nvSpPr>
        <p:spPr>
          <a:xfrm>
            <a:off x="2590800" y="2380007"/>
            <a:ext cx="3306192" cy="1846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14866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How to create an inquiry project</a:t>
            </a:r>
            <a:endParaRPr lang="en-US" dirty="0"/>
          </a:p>
        </p:txBody>
      </p:sp>
      <p:sp>
        <p:nvSpPr>
          <p:cNvPr id="4" name="Content Placeholder 3"/>
          <p:cNvSpPr>
            <a:spLocks noGrp="1"/>
          </p:cNvSpPr>
          <p:nvPr>
            <p:ph idx="1"/>
          </p:nvPr>
        </p:nvSpPr>
        <p:spPr/>
        <p:txBody>
          <a:bodyPr/>
          <a:lstStyle/>
          <a:p>
            <a:r>
              <a:rPr lang="en-US" sz="2400" dirty="0" smtClean="0"/>
              <a:t>Allow students to create their own questions.</a:t>
            </a:r>
          </a:p>
          <a:p>
            <a:r>
              <a:rPr lang="en-US" sz="2400" dirty="0" smtClean="0"/>
              <a:t>Assess all parts of the research process, not just the summative assessment.</a:t>
            </a:r>
          </a:p>
          <a:p>
            <a:r>
              <a:rPr lang="en-US" sz="2400" dirty="0" smtClean="0"/>
              <a:t>Tie curriculum to real-world events/problems.</a:t>
            </a:r>
          </a:p>
          <a:p>
            <a:r>
              <a:rPr lang="en-US" sz="2400" dirty="0" smtClean="0"/>
              <a:t>Teach students to identify a variety of types of resources, even if they’re all online.</a:t>
            </a:r>
          </a:p>
          <a:p>
            <a:r>
              <a:rPr lang="en-US" sz="2400" dirty="0" smtClean="0"/>
              <a:t>Have students present assessment to an authentic audience.</a:t>
            </a:r>
            <a:endParaRPr lang="en-US" sz="2400" dirty="0"/>
          </a:p>
        </p:txBody>
      </p:sp>
    </p:spTree>
    <p:extLst>
      <p:ext uri="{BB962C8B-B14F-4D97-AF65-F5344CB8AC3E}">
        <p14:creationId xmlns:p14="http://schemas.microsoft.com/office/powerpoint/2010/main" val="275695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 a research process</a:t>
            </a:r>
            <a:endParaRPr lang="en-US" dirty="0"/>
          </a:p>
        </p:txBody>
      </p:sp>
      <p:sp>
        <p:nvSpPr>
          <p:cNvPr id="3" name="Content Placeholder 2"/>
          <p:cNvSpPr>
            <a:spLocks noGrp="1"/>
          </p:cNvSpPr>
          <p:nvPr>
            <p:ph idx="1"/>
          </p:nvPr>
        </p:nvSpPr>
        <p:spPr/>
        <p:txBody>
          <a:bodyPr/>
          <a:lstStyle/>
          <a:p>
            <a:r>
              <a:rPr lang="en-US" dirty="0" smtClean="0"/>
              <a:t>Connect</a:t>
            </a:r>
          </a:p>
          <a:p>
            <a:r>
              <a:rPr lang="en-US" dirty="0" smtClean="0"/>
              <a:t>Wonder</a:t>
            </a:r>
          </a:p>
          <a:p>
            <a:r>
              <a:rPr lang="en-US" dirty="0" smtClean="0"/>
              <a:t>Investigate</a:t>
            </a:r>
          </a:p>
          <a:p>
            <a:r>
              <a:rPr lang="en-US" dirty="0" smtClean="0"/>
              <a:t>Construct</a:t>
            </a:r>
          </a:p>
          <a:p>
            <a:r>
              <a:rPr lang="en-US" dirty="0" smtClean="0"/>
              <a:t>Express</a:t>
            </a:r>
          </a:p>
          <a:p>
            <a:r>
              <a:rPr lang="en-US" dirty="0" smtClean="0"/>
              <a:t>Reflect</a:t>
            </a:r>
          </a:p>
          <a:p>
            <a:pPr marL="0" indent="0">
              <a:buNone/>
            </a:pPr>
            <a:endParaRPr lang="en-US" dirty="0"/>
          </a:p>
        </p:txBody>
      </p:sp>
      <p:sp>
        <p:nvSpPr>
          <p:cNvPr id="4" name="TextBox 3"/>
          <p:cNvSpPr txBox="1"/>
          <p:nvPr/>
        </p:nvSpPr>
        <p:spPr>
          <a:xfrm>
            <a:off x="5791200" y="5943600"/>
            <a:ext cx="2667000" cy="246221"/>
          </a:xfrm>
          <a:prstGeom prst="rect">
            <a:avLst/>
          </a:prstGeom>
          <a:noFill/>
        </p:spPr>
        <p:txBody>
          <a:bodyPr wrap="square" rtlCol="0">
            <a:spAutoFit/>
          </a:bodyPr>
          <a:lstStyle/>
          <a:p>
            <a:r>
              <a:rPr lang="en-US" sz="1000" dirty="0" smtClean="0"/>
              <a:t>Based on Stripling Model of Inquiry</a:t>
            </a:r>
            <a:endParaRPr lang="en-US" sz="1000" dirty="0"/>
          </a:p>
        </p:txBody>
      </p:sp>
    </p:spTree>
    <p:extLst>
      <p:ext uri="{BB962C8B-B14F-4D97-AF65-F5344CB8AC3E}">
        <p14:creationId xmlns:p14="http://schemas.microsoft.com/office/powerpoint/2010/main" val="2019368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Echo">
  <a:themeElements>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h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h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h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h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h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h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h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h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1076</TotalTime>
  <Words>1590</Words>
  <Application>Microsoft Office PowerPoint</Application>
  <PresentationFormat>On-screen Show (4:3)</PresentationFormat>
  <Paragraphs>238</Paragraphs>
  <Slides>28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28</vt:i4>
      </vt:variant>
    </vt:vector>
  </HeadingPairs>
  <TitlesOfParts>
    <vt:vector size="38" baseType="lpstr">
      <vt:lpstr>Arial</vt:lpstr>
      <vt:lpstr>Calibri</vt:lpstr>
      <vt:lpstr>Franklin Gothic Book</vt:lpstr>
      <vt:lpstr>High Tower Text</vt:lpstr>
      <vt:lpstr>lucida grande</vt:lpstr>
      <vt:lpstr>Rockwell</vt:lpstr>
      <vt:lpstr>Times New Roman</vt:lpstr>
      <vt:lpstr>Wingdings</vt:lpstr>
      <vt:lpstr>Echo</vt:lpstr>
      <vt:lpstr>Default Design</vt:lpstr>
      <vt:lpstr>Research</vt:lpstr>
      <vt:lpstr>Why research?</vt:lpstr>
      <vt:lpstr>Top Ten Skills</vt:lpstr>
      <vt:lpstr>Which of these 10 skills can be taught and mastered with Inquiry Projects?</vt:lpstr>
      <vt:lpstr>What research/inquiry is…</vt:lpstr>
      <vt:lpstr>What research is not…</vt:lpstr>
      <vt:lpstr>PowerPoint Presentation</vt:lpstr>
      <vt:lpstr>How to create an inquiry project</vt:lpstr>
      <vt:lpstr>Follow a research process</vt:lpstr>
      <vt:lpstr>Connect</vt:lpstr>
      <vt:lpstr>PowerPoint Presentation</vt:lpstr>
      <vt:lpstr>Wonder</vt:lpstr>
      <vt:lpstr>PowerPoint Presentation</vt:lpstr>
      <vt:lpstr>Framing Questions</vt:lpstr>
      <vt:lpstr>Investigate</vt:lpstr>
      <vt:lpstr>Keyword Search Plan</vt:lpstr>
      <vt:lpstr>CRAP Test</vt:lpstr>
      <vt:lpstr>Construct</vt:lpstr>
      <vt:lpstr>Point-Evidence-Analysis</vt:lpstr>
      <vt:lpstr>Express</vt:lpstr>
      <vt:lpstr>50 ways to leave your research paper…or PowerPoint</vt:lpstr>
      <vt:lpstr>Continued</vt:lpstr>
      <vt:lpstr>More…</vt:lpstr>
      <vt:lpstr>Reflect</vt:lpstr>
      <vt:lpstr>PowerPoint Presentation</vt:lpstr>
      <vt:lpstr>What This Means for Students…</vt:lpstr>
      <vt:lpstr>What This Means for You…</vt:lpstr>
      <vt:lpstr>Works Cited</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dc:title>
  <dc:creator>.</dc:creator>
  <cp:lastModifiedBy>Christopher Warner</cp:lastModifiedBy>
  <cp:revision>47</cp:revision>
  <cp:lastPrinted>2013-11-15T18:22:25Z</cp:lastPrinted>
  <dcterms:created xsi:type="dcterms:W3CDTF">2013-11-14T19:45:30Z</dcterms:created>
  <dcterms:modified xsi:type="dcterms:W3CDTF">2014-08-15T18:24:23Z</dcterms:modified>
</cp:coreProperties>
</file>